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7" r:id="rId2"/>
    <p:sldMasterId id="2147483681" r:id="rId3"/>
  </p:sldMasterIdLst>
  <p:notesMasterIdLst>
    <p:notesMasterId r:id="rId27"/>
  </p:notesMasterIdLst>
  <p:sldIdLst>
    <p:sldId id="256" r:id="rId4"/>
    <p:sldId id="257" r:id="rId5"/>
    <p:sldId id="258" r:id="rId6"/>
    <p:sldId id="259" r:id="rId7"/>
    <p:sldId id="260" r:id="rId8"/>
    <p:sldId id="261" r:id="rId9"/>
    <p:sldId id="274" r:id="rId10"/>
    <p:sldId id="262" r:id="rId11"/>
    <p:sldId id="266" r:id="rId12"/>
    <p:sldId id="263" r:id="rId13"/>
    <p:sldId id="268" r:id="rId14"/>
    <p:sldId id="270" r:id="rId15"/>
    <p:sldId id="269" r:id="rId16"/>
    <p:sldId id="265" r:id="rId17"/>
    <p:sldId id="272" r:id="rId18"/>
    <p:sldId id="273" r:id="rId19"/>
    <p:sldId id="264" r:id="rId20"/>
    <p:sldId id="271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4" autoAdjust="0"/>
    <p:restoredTop sz="91881" autoAdjust="0"/>
  </p:normalViewPr>
  <p:slideViewPr>
    <p:cSldViewPr snapToGrid="0">
      <p:cViewPr varScale="1">
        <p:scale>
          <a:sx n="117" d="100"/>
          <a:sy n="117" d="100"/>
        </p:scale>
        <p:origin x="120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3.png>
</file>

<file path=ppt/media/image4.jpe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B8566-196D-4ED1-B08A-6ABC600B76E7}" type="datetimeFigureOut">
              <a:rPr lang="nb-NO" smtClean="0"/>
              <a:t>22.02.2019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A0884-02D6-45DB-ADAB-DDFA08E652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88933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Vis kode eksempler.</a:t>
            </a:r>
          </a:p>
          <a:p>
            <a:r>
              <a:rPr lang="nb-NO" dirty="0"/>
              <a:t>Skriv</a:t>
            </a:r>
            <a:r>
              <a:rPr lang="nb-NO" baseline="0" dirty="0"/>
              <a:t> </a:t>
            </a:r>
            <a:r>
              <a:rPr lang="nb-NO" baseline="0" dirty="0" err="1"/>
              <a:t>improved</a:t>
            </a:r>
            <a:r>
              <a:rPr lang="nb-NO" baseline="0" dirty="0"/>
              <a:t> </a:t>
            </a:r>
            <a:r>
              <a:rPr lang="nb-NO" baseline="0" dirty="0" err="1"/>
              <a:t>temperature</a:t>
            </a:r>
            <a:r>
              <a:rPr lang="nb-NO" baseline="0" dirty="0"/>
              <a:t> regulator.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A0884-02D6-45DB-ADAB-DDFA08E652F0}" type="slidenum">
              <a:rPr lang="nb-NO" smtClean="0"/>
              <a:t>16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89334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nb-NO" dirty="0"/>
              <a:t>Merk:</a:t>
            </a:r>
            <a:r>
              <a:rPr lang="nb-NO" baseline="0" dirty="0"/>
              <a:t> </a:t>
            </a:r>
            <a:r>
              <a:rPr lang="nb-NO" baseline="0" dirty="0" err="1"/>
              <a:t>Needless</a:t>
            </a:r>
            <a:r>
              <a:rPr lang="nb-NO" baseline="0" dirty="0"/>
              <a:t> </a:t>
            </a:r>
            <a:r>
              <a:rPr lang="nb-NO" baseline="0" dirty="0" err="1"/>
              <a:t>complexity</a:t>
            </a:r>
            <a:r>
              <a:rPr lang="nb-NO" baseline="0" dirty="0"/>
              <a:t>.</a:t>
            </a:r>
          </a:p>
          <a:p>
            <a:pPr marL="171450" indent="-171450">
              <a:buFontTx/>
              <a:buChar char="-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A0884-02D6-45DB-ADAB-DDFA08E652F0}" type="slidenum">
              <a:rPr lang="nb-NO" smtClean="0"/>
              <a:t>21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7610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vit øy på svar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0114" y="1379331"/>
            <a:ext cx="5158652" cy="4028488"/>
          </a:xfrm>
          <a:prstGeom prst="rect">
            <a:avLst/>
          </a:prstGeom>
        </p:spPr>
      </p:pic>
      <p:pic>
        <p:nvPicPr>
          <p:cNvPr id="8" name="Picture 7" descr="bouve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7780" y="3127369"/>
            <a:ext cx="1912926" cy="5150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-726090"/>
            <a:ext cx="9744912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Legg</a:t>
            </a:r>
            <a:r>
              <a:rPr lang="nb-NO" baseline="0" dirty="0"/>
              <a:t> gjerne inn et </a:t>
            </a:r>
            <a:r>
              <a:rPr lang="nb-NO" dirty="0"/>
              <a:t>bakgrunnsbilde på dette lysbildet! </a:t>
            </a:r>
            <a:br>
              <a:rPr lang="nb-NO" dirty="0"/>
            </a:br>
            <a:r>
              <a:rPr lang="nb-NO" dirty="0"/>
              <a:t>Høyreklikk på bakgrunnen, velg «Formater bakgrunn», «Bilde…» </a:t>
            </a:r>
            <a:r>
              <a:rPr lang="nb-NO" baseline="0" dirty="0"/>
              <a:t>og velg bildet du vil ha som bakgrunn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55186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 med bil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6316" y="365126"/>
            <a:ext cx="4574989" cy="963024"/>
          </a:xfrm>
        </p:spPr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6316" y="1825625"/>
            <a:ext cx="454748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nb-NO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900525" y="13418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920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med graf høy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7529884" y="1825625"/>
            <a:ext cx="3851422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chart</a:t>
            </a:r>
            <a:endParaRPr lang="nb-NO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1234800" y="1825625"/>
            <a:ext cx="557319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51875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nkter med skjermbil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8138" y="365126"/>
            <a:ext cx="4705662" cy="963024"/>
          </a:xfrm>
        </p:spPr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9200" y="1825625"/>
            <a:ext cx="4704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65126"/>
            <a:ext cx="6648138" cy="6492874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6762439" y="1378158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 userDrawn="1"/>
        </p:nvSpPr>
        <p:spPr>
          <a:xfrm>
            <a:off x="0" y="-447795"/>
            <a:ext cx="6012864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Lim inn skjermbilde, beskjær</a:t>
            </a:r>
            <a:r>
              <a:rPr lang="nb-NO" baseline="0" dirty="0"/>
              <a:t> det</a:t>
            </a:r>
            <a:r>
              <a:rPr lang="nb-NO" dirty="0"/>
              <a:t> og legg det «inni» skjermen.</a:t>
            </a:r>
          </a:p>
        </p:txBody>
      </p:sp>
    </p:spTree>
    <p:extLst>
      <p:ext uri="{BB962C8B-B14F-4D97-AF65-F5344CB8AC3E}">
        <p14:creationId xmlns:p14="http://schemas.microsoft.com/office/powerpoint/2010/main" val="2033496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nkter med mobil høy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7294" y="365126"/>
            <a:ext cx="4888706" cy="963024"/>
          </a:xfrm>
        </p:spPr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29176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9443" y="365126"/>
            <a:ext cx="3511116" cy="6243403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0" y="-447795"/>
            <a:ext cx="6012864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Lim inn skjermbilde, beskjær</a:t>
            </a:r>
            <a:r>
              <a:rPr lang="nb-NO" baseline="0" dirty="0"/>
              <a:t> det</a:t>
            </a:r>
            <a:r>
              <a:rPr lang="nb-NO" dirty="0"/>
              <a:t> og legg det «inni» skjermen.</a:t>
            </a:r>
          </a:p>
        </p:txBody>
      </p:sp>
      <p:sp>
        <p:nvSpPr>
          <p:cNvPr id="10" name="Plassholder for tekst 4">
            <a:extLst>
              <a:ext uri="{FF2B5EF4-FFF2-40B4-BE49-F238E27FC236}">
                <a16:creationId xmlns:a16="http://schemas.microsoft.com/office/drawing/2014/main" id="{696B9C2F-59C2-4F8E-AF8D-DDCE8553DC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7295" y="1825625"/>
            <a:ext cx="4888706" cy="43513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81538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kus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717200" y="4217322"/>
            <a:ext cx="2469600" cy="2069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4861200" y="4217322"/>
            <a:ext cx="2469600" cy="2069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8005200" y="4217322"/>
            <a:ext cx="2469600" cy="2069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2813890" y="3695061"/>
            <a:ext cx="276220" cy="276220"/>
            <a:chOff x="5293895" y="2030930"/>
            <a:chExt cx="683394" cy="683394"/>
          </a:xfrm>
        </p:grpSpPr>
        <p:sp>
          <p:nvSpPr>
            <p:cNvPr id="15" name="Oval 14"/>
            <p:cNvSpPr/>
            <p:nvPr/>
          </p:nvSpPr>
          <p:spPr>
            <a:xfrm>
              <a:off x="5476775" y="2213810"/>
              <a:ext cx="317634" cy="31763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/>
            <p:cNvSpPr/>
            <p:nvPr/>
          </p:nvSpPr>
          <p:spPr>
            <a:xfrm>
              <a:off x="5293895" y="2030930"/>
              <a:ext cx="683394" cy="68339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5957890" y="3700997"/>
            <a:ext cx="276220" cy="276220"/>
            <a:chOff x="5293895" y="2030930"/>
            <a:chExt cx="683394" cy="683394"/>
          </a:xfrm>
        </p:grpSpPr>
        <p:sp>
          <p:nvSpPr>
            <p:cNvPr id="18" name="Oval 17"/>
            <p:cNvSpPr/>
            <p:nvPr/>
          </p:nvSpPr>
          <p:spPr>
            <a:xfrm>
              <a:off x="5476775" y="2213810"/>
              <a:ext cx="317634" cy="31763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/>
            <p:cNvSpPr/>
            <p:nvPr/>
          </p:nvSpPr>
          <p:spPr>
            <a:xfrm>
              <a:off x="5293895" y="2030930"/>
              <a:ext cx="683394" cy="68339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9101890" y="3695061"/>
            <a:ext cx="276220" cy="276220"/>
            <a:chOff x="5293895" y="2030930"/>
            <a:chExt cx="683394" cy="683394"/>
          </a:xfrm>
        </p:grpSpPr>
        <p:sp>
          <p:nvSpPr>
            <p:cNvPr id="21" name="Oval 20"/>
            <p:cNvSpPr/>
            <p:nvPr/>
          </p:nvSpPr>
          <p:spPr>
            <a:xfrm>
              <a:off x="5476775" y="2213810"/>
              <a:ext cx="317634" cy="31763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/>
            <p:cNvSpPr/>
            <p:nvPr/>
          </p:nvSpPr>
          <p:spPr>
            <a:xfrm>
              <a:off x="5293895" y="2030930"/>
              <a:ext cx="683394" cy="68339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6" name="Title 1"/>
          <p:cNvSpPr>
            <a:spLocks noGrp="1"/>
          </p:cNvSpPr>
          <p:nvPr>
            <p:ph type="ctrTitle"/>
          </p:nvPr>
        </p:nvSpPr>
        <p:spPr>
          <a:xfrm>
            <a:off x="2887808" y="1317043"/>
            <a:ext cx="6490302" cy="1126884"/>
          </a:xfrm>
        </p:spPr>
        <p:txBody>
          <a:bodyPr anchor="b">
            <a:noAutofit/>
          </a:bodyPr>
          <a:lstStyle>
            <a:lvl1pPr algn="ctr">
              <a:defRPr sz="36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5633011" y="260830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6">
            <a:extLst>
              <a:ext uri="{FF2B5EF4-FFF2-40B4-BE49-F238E27FC236}">
                <a16:creationId xmlns:a16="http://schemas.microsoft.com/office/drawing/2014/main" id="{5B443CCA-3D95-4EE5-BB97-9C4564C370AE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29" name="Rectangle 7">
              <a:extLst>
                <a:ext uri="{FF2B5EF4-FFF2-40B4-BE49-F238E27FC236}">
                  <a16:creationId xmlns:a16="http://schemas.microsoft.com/office/drawing/2014/main" id="{B7E84CBF-3925-4649-BD9C-0D02AB474F16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0" name="Picture 11">
              <a:extLst>
                <a:ext uri="{FF2B5EF4-FFF2-40B4-BE49-F238E27FC236}">
                  <a16:creationId xmlns:a16="http://schemas.microsoft.com/office/drawing/2014/main" id="{CBABD96F-CE45-4E64-8123-D2586BA53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9124662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or fremhev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317043"/>
            <a:ext cx="8333306" cy="3076364"/>
          </a:xfrm>
          <a:solidFill>
            <a:schemeClr val="bg1">
              <a:alpha val="90000"/>
            </a:schemeClr>
          </a:solidFill>
        </p:spPr>
        <p:txBody>
          <a:bodyPr lIns="1440000" tIns="144000" bIns="144000" anchor="ctr" anchorCtr="0">
            <a:noAutofit/>
          </a:bodyPr>
          <a:lstStyle>
            <a:lvl1pPr algn="l">
              <a:lnSpc>
                <a:spcPct val="100000"/>
              </a:lnSpc>
              <a:defRPr sz="4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-726090"/>
            <a:ext cx="9744912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Legg</a:t>
            </a:r>
            <a:r>
              <a:rPr lang="nb-NO" baseline="0" dirty="0"/>
              <a:t> gjerne inn et </a:t>
            </a:r>
            <a:r>
              <a:rPr lang="nb-NO" dirty="0"/>
              <a:t>bakgrunnsbilde på dette lysbildet! </a:t>
            </a:r>
            <a:br>
              <a:rPr lang="nb-NO" dirty="0"/>
            </a:br>
            <a:r>
              <a:rPr lang="nb-NO" dirty="0"/>
              <a:t>Høyreklikk på bakgrunnen, velg «Formater bakgrunn», «Bilde…» </a:t>
            </a:r>
            <a:r>
              <a:rPr lang="nb-NO" baseline="0" dirty="0"/>
              <a:t>og velg bildet du vil ha som bakgrunn</a:t>
            </a:r>
            <a:endParaRPr lang="nb-NO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0" y="6932341"/>
            <a:ext cx="6248827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Uthev tekst du vil få frem med MØRK oransje, fet</a:t>
            </a:r>
            <a:r>
              <a:rPr lang="nb-NO" baseline="0" dirty="0"/>
              <a:t> og/eller kursiv!</a:t>
            </a:r>
            <a:endParaRPr lang="nb-NO" dirty="0"/>
          </a:p>
        </p:txBody>
      </p:sp>
      <p:grpSp>
        <p:nvGrpSpPr>
          <p:cNvPr id="9" name="Group 6">
            <a:extLst>
              <a:ext uri="{FF2B5EF4-FFF2-40B4-BE49-F238E27FC236}">
                <a16:creationId xmlns:a16="http://schemas.microsoft.com/office/drawing/2014/main" id="{AAC2E9E4-9DC5-4291-A71A-F3DDC30DF4F6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B6E4C888-1DD4-4D4F-BD36-31903523B190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" name="Picture 11">
              <a:extLst>
                <a:ext uri="{FF2B5EF4-FFF2-40B4-BE49-F238E27FC236}">
                  <a16:creationId xmlns:a16="http://schemas.microsoft.com/office/drawing/2014/main" id="{D02118FE-968E-4950-B375-73C2A1F91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725380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 med lite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4800" y="1774358"/>
            <a:ext cx="5394600" cy="2845350"/>
          </a:xfrm>
        </p:spPr>
        <p:txBody>
          <a:bodyPr anchor="t">
            <a:noAutofit/>
          </a:bodyPr>
          <a:lstStyle>
            <a:lvl1pPr algn="l">
              <a:defRPr sz="4500" b="1" i="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-485276"/>
            <a:ext cx="6654642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Legg</a:t>
            </a:r>
            <a:r>
              <a:rPr lang="nb-NO" baseline="0" dirty="0"/>
              <a:t> gjerne inn et </a:t>
            </a:r>
            <a:r>
              <a:rPr lang="nb-NO" dirty="0"/>
              <a:t>portrett av personen du siterer på dette lysbildet! </a:t>
            </a:r>
          </a:p>
        </p:txBody>
      </p:sp>
      <p:sp>
        <p:nvSpPr>
          <p:cNvPr id="9" name="Title 40"/>
          <p:cNvSpPr txBox="1">
            <a:spLocks/>
          </p:cNvSpPr>
          <p:nvPr userDrawn="1"/>
        </p:nvSpPr>
        <p:spPr>
          <a:xfrm>
            <a:off x="1234800" y="677135"/>
            <a:ext cx="1228822" cy="1097222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nb-NO" sz="15000" dirty="0">
                <a:solidFill>
                  <a:srgbClr val="FA6100"/>
                </a:solidFill>
                <a:latin typeface="Georgia" charset="0"/>
                <a:ea typeface="Georgia" charset="0"/>
                <a:cs typeface="Georgia" charset="0"/>
              </a:rPr>
              <a:t>”</a:t>
            </a:r>
            <a:endParaRPr lang="en-US" sz="15000" dirty="0">
              <a:solidFill>
                <a:srgbClr val="FA6100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1287206" y="5371882"/>
            <a:ext cx="9511858" cy="0"/>
          </a:xfrm>
          <a:prstGeom prst="line">
            <a:avLst/>
          </a:prstGeom>
          <a:ln>
            <a:solidFill>
              <a:srgbClr val="FFC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228664" y="2587032"/>
            <a:ext cx="2570400" cy="27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4800" y="5035650"/>
            <a:ext cx="4861200" cy="3044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nb-NO" noProof="0" dirty="0"/>
              <a:t>Navn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34800" y="5403686"/>
            <a:ext cx="4859514" cy="3044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i="1">
                <a:latin typeface="+mj-lt"/>
              </a:defRPr>
            </a:lvl1pPr>
          </a:lstStyle>
          <a:p>
            <a:pPr lvl="0"/>
            <a:r>
              <a:rPr lang="nb-NO" noProof="0" dirty="0"/>
              <a:t>Rolle</a:t>
            </a:r>
          </a:p>
        </p:txBody>
      </p:sp>
      <p:grpSp>
        <p:nvGrpSpPr>
          <p:cNvPr id="15" name="Group 6">
            <a:extLst>
              <a:ext uri="{FF2B5EF4-FFF2-40B4-BE49-F238E27FC236}">
                <a16:creationId xmlns:a16="http://schemas.microsoft.com/office/drawing/2014/main" id="{BA26DCBF-6113-474A-9A0C-AEC0E22620F3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7" name="Rectangle 7">
              <a:extLst>
                <a:ext uri="{FF2B5EF4-FFF2-40B4-BE49-F238E27FC236}">
                  <a16:creationId xmlns:a16="http://schemas.microsoft.com/office/drawing/2014/main" id="{E86C8221-DB3E-4CAE-8F35-0CD8A6A42CE7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9" name="Picture 11">
              <a:extLst>
                <a:ext uri="{FF2B5EF4-FFF2-40B4-BE49-F238E27FC236}">
                  <a16:creationId xmlns:a16="http://schemas.microsoft.com/office/drawing/2014/main" id="{0C577655-7D4E-4BC6-A430-CFB448C58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4788915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 med stort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4800" y="1774358"/>
            <a:ext cx="5387456" cy="2845350"/>
          </a:xfrm>
        </p:spPr>
        <p:txBody>
          <a:bodyPr anchor="t">
            <a:noAutofit/>
          </a:bodyPr>
          <a:lstStyle>
            <a:lvl1pPr algn="l">
              <a:defRPr sz="4500" b="1" i="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-485276"/>
            <a:ext cx="6616107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Legg</a:t>
            </a:r>
            <a:r>
              <a:rPr lang="nb-NO" baseline="0" dirty="0"/>
              <a:t> gjerne inn et </a:t>
            </a:r>
            <a:r>
              <a:rPr lang="nb-NO" dirty="0"/>
              <a:t>portrett av personen du siterer på dette lysbildet! </a:t>
            </a:r>
          </a:p>
        </p:txBody>
      </p:sp>
      <p:sp>
        <p:nvSpPr>
          <p:cNvPr id="9" name="Title 40"/>
          <p:cNvSpPr txBox="1">
            <a:spLocks/>
          </p:cNvSpPr>
          <p:nvPr userDrawn="1"/>
        </p:nvSpPr>
        <p:spPr>
          <a:xfrm>
            <a:off x="1234800" y="677135"/>
            <a:ext cx="1228822" cy="1097222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nb-NO" sz="15000" dirty="0">
                <a:solidFill>
                  <a:srgbClr val="FA6100"/>
                </a:solidFill>
                <a:latin typeface="Georgia" charset="0"/>
                <a:ea typeface="Georgia" charset="0"/>
                <a:cs typeface="Georgia" charset="0"/>
              </a:rPr>
              <a:t>”</a:t>
            </a:r>
            <a:endParaRPr lang="en-US" sz="15000" dirty="0">
              <a:solidFill>
                <a:srgbClr val="FA6100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1234800" y="5371882"/>
            <a:ext cx="9511858" cy="0"/>
          </a:xfrm>
          <a:prstGeom prst="line">
            <a:avLst/>
          </a:prstGeom>
          <a:ln>
            <a:solidFill>
              <a:srgbClr val="FFC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961513" y="1348999"/>
            <a:ext cx="5230486" cy="55090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4800" y="5035650"/>
            <a:ext cx="4861200" cy="3044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nb-NO" noProof="0" dirty="0"/>
              <a:t>Navn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34800" y="5403686"/>
            <a:ext cx="4859514" cy="3044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i="1">
                <a:latin typeface="+mj-lt"/>
              </a:defRPr>
            </a:lvl1pPr>
          </a:lstStyle>
          <a:p>
            <a:pPr lvl="0"/>
            <a:r>
              <a:rPr lang="nb-NO" noProof="0" dirty="0"/>
              <a:t>Rolle</a:t>
            </a:r>
          </a:p>
        </p:txBody>
      </p:sp>
      <p:grpSp>
        <p:nvGrpSpPr>
          <p:cNvPr id="17" name="Group 6">
            <a:extLst>
              <a:ext uri="{FF2B5EF4-FFF2-40B4-BE49-F238E27FC236}">
                <a16:creationId xmlns:a16="http://schemas.microsoft.com/office/drawing/2014/main" id="{68FAC6F1-79DE-414A-A296-E10A0A6EC862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9" name="Rectangle 7">
              <a:extLst>
                <a:ext uri="{FF2B5EF4-FFF2-40B4-BE49-F238E27FC236}">
                  <a16:creationId xmlns:a16="http://schemas.microsoft.com/office/drawing/2014/main" id="{BD64F62F-9512-4D0B-8C8B-6C034B2AF882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1">
              <a:extLst>
                <a:ext uri="{FF2B5EF4-FFF2-40B4-BE49-F238E27FC236}">
                  <a16:creationId xmlns:a16="http://schemas.microsoft.com/office/drawing/2014/main" id="{3229F08A-7C79-4DDE-87D2-3612FB9D7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41182967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29176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4207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9996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ansje øy på svar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62"/>
          <a:stretch/>
        </p:blipFill>
        <p:spPr>
          <a:xfrm>
            <a:off x="2774786" y="1030836"/>
            <a:ext cx="6548510" cy="455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5073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ørste st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1381990" y="2413123"/>
            <a:ext cx="5776047" cy="2688813"/>
          </a:xfrm>
          <a:prstGeom prst="rect">
            <a:avLst/>
          </a:prstGeom>
          <a:solidFill>
            <a:srgbClr val="FBBD2D">
              <a:alpha val="4274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013" noProof="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2636" y="2621756"/>
            <a:ext cx="4566682" cy="21484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noProof="0" smtClean="0"/>
              <a:pPr/>
              <a:t>‹#›</a:t>
            </a:fld>
            <a:endParaRPr lang="nb-NO" noProof="0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100466" y="550537"/>
            <a:ext cx="0" cy="452874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6100466" y="5101936"/>
            <a:ext cx="0" cy="1855355"/>
          </a:xfrm>
          <a:prstGeom prst="line">
            <a:avLst/>
          </a:prstGeom>
          <a:ln w="12700" cmpd="sng">
            <a:solidFill>
              <a:schemeClr val="accent1"/>
            </a:solidFill>
            <a:headEnd type="none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itle 40"/>
          <p:cNvSpPr txBox="1">
            <a:spLocks/>
          </p:cNvSpPr>
          <p:nvPr userDrawn="1"/>
        </p:nvSpPr>
        <p:spPr>
          <a:xfrm>
            <a:off x="8248159" y="4088602"/>
            <a:ext cx="1060918" cy="681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nb-NO" sz="2000" noProof="0" dirty="0">
                <a:solidFill>
                  <a:schemeClr val="bg1"/>
                </a:solidFill>
              </a:rPr>
              <a:t>BILDE HER</a:t>
            </a:r>
            <a:endParaRPr lang="nb-NO" sz="2000" b="0" i="1" noProof="0" dirty="0">
              <a:solidFill>
                <a:schemeClr val="bg1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cxnSp>
        <p:nvCxnSpPr>
          <p:cNvPr id="26" name="Straight Connector 25"/>
          <p:cNvCxnSpPr/>
          <p:nvPr userDrawn="1"/>
        </p:nvCxnSpPr>
        <p:spPr>
          <a:xfrm flipV="1">
            <a:off x="1381991" y="2413124"/>
            <a:ext cx="0" cy="2688812"/>
          </a:xfrm>
          <a:prstGeom prst="line">
            <a:avLst/>
          </a:prstGeom>
          <a:ln w="38100">
            <a:solidFill>
              <a:srgbClr val="FF6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515893" y="3164680"/>
            <a:ext cx="4772025" cy="28797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15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6515893" y="6101342"/>
            <a:ext cx="4772025" cy="315912"/>
          </a:xfrm>
        </p:spPr>
        <p:txBody>
          <a:bodyPr lIns="0">
            <a:noAutofit/>
          </a:bodyPr>
          <a:lstStyle>
            <a:lvl1pPr marL="0" indent="0" algn="r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6580189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llomsteg tekst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5419" y="2250714"/>
            <a:ext cx="4567237" cy="3671647"/>
          </a:xfrm>
          <a:solidFill>
            <a:schemeClr val="accent2">
              <a:alpha val="43000"/>
            </a:schemeClr>
          </a:solidFill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4933" y="-414867"/>
            <a:ext cx="0" cy="1277312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H="1">
            <a:off x="6093868" y="5922361"/>
            <a:ext cx="2131" cy="1892059"/>
          </a:xfrm>
          <a:prstGeom prst="line">
            <a:avLst/>
          </a:prstGeom>
          <a:ln w="12700" cmpd="sng">
            <a:solidFill>
              <a:schemeClr val="accent1"/>
            </a:solidFill>
            <a:headEnd type="none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000250" y="1815306"/>
            <a:ext cx="4014788" cy="445988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12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2000250" y="6316855"/>
            <a:ext cx="3286125" cy="315912"/>
          </a:xfrm>
        </p:spPr>
        <p:txBody>
          <a:bodyPr lIns="0">
            <a:noAutofit/>
          </a:bodyPr>
          <a:lstStyle>
            <a:lvl1pPr marL="0" indent="0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3806706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llomsteg 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4933" y="-414867"/>
            <a:ext cx="0" cy="1277312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H="1">
            <a:off x="6093868" y="5922361"/>
            <a:ext cx="2131" cy="1892059"/>
          </a:xfrm>
          <a:prstGeom prst="line">
            <a:avLst/>
          </a:prstGeom>
          <a:ln w="12700" cmpd="sng">
            <a:solidFill>
              <a:schemeClr val="accent1"/>
            </a:solidFill>
            <a:headEnd type="none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239821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llomsteg tr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8510116" y="4322957"/>
            <a:ext cx="2263775" cy="19351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4933" y="-414867"/>
            <a:ext cx="0" cy="1277312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H="1">
            <a:off x="6093868" y="5922361"/>
            <a:ext cx="2131" cy="1892059"/>
          </a:xfrm>
          <a:prstGeom prst="line">
            <a:avLst/>
          </a:prstGeom>
          <a:ln w="12700" cmpd="sng">
            <a:solidFill>
              <a:schemeClr val="accent1"/>
            </a:solidFill>
            <a:headEnd type="none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0" y="6941012"/>
            <a:ext cx="3481787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Husk å kreditere fotografen/kilden!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234800" y="3787969"/>
            <a:ext cx="4052887" cy="247015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355972" y="2678842"/>
            <a:ext cx="4800600" cy="27876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1234799" y="6301367"/>
            <a:ext cx="4052887" cy="315912"/>
          </a:xfrm>
        </p:spPr>
        <p:txBody>
          <a:bodyPr lIns="0">
            <a:noAutofit/>
          </a:bodyPr>
          <a:lstStyle>
            <a:lvl1pPr marL="0" indent="0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8510115" y="6301367"/>
            <a:ext cx="2263775" cy="315912"/>
          </a:xfrm>
        </p:spPr>
        <p:txBody>
          <a:bodyPr lIns="90000" rIns="0">
            <a:noAutofit/>
          </a:bodyPr>
          <a:lstStyle>
            <a:lvl1pPr marL="0" indent="0" algn="r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5"/>
          </p:nvPr>
        </p:nvSpPr>
        <p:spPr>
          <a:xfrm>
            <a:off x="5536406" y="5515704"/>
            <a:ext cx="2757488" cy="315912"/>
          </a:xfrm>
        </p:spPr>
        <p:txBody>
          <a:bodyPr lIns="90000" rIns="0">
            <a:noAutofit/>
          </a:bodyPr>
          <a:lstStyle>
            <a:lvl1pPr marL="0" indent="0" algn="ctr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6"/>
          </p:nvPr>
        </p:nvSpPr>
        <p:spPr>
          <a:xfrm>
            <a:off x="1235075" y="2121692"/>
            <a:ext cx="10145713" cy="363538"/>
          </a:xfrm>
        </p:spPr>
        <p:txBody>
          <a:bodyPr lIns="90000" rIns="9000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4970806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ste st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3321" y="-414867"/>
            <a:ext cx="0" cy="1151467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6093320" y="6045200"/>
            <a:ext cx="2" cy="423805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241675" y="1829595"/>
            <a:ext cx="5703888" cy="28289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241676" y="4766072"/>
            <a:ext cx="5703888" cy="117157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0420683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vart øy på grått med hvit tekst ">
    <p:bg>
      <p:bgPr>
        <a:solidFill>
          <a:srgbClr val="000000">
            <a:alpha val="64706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ouve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7780" y="3127369"/>
            <a:ext cx="1912926" cy="515019"/>
          </a:xfrm>
          <a:prstGeom prst="rect">
            <a:avLst/>
          </a:prstGeom>
        </p:spPr>
      </p:pic>
      <p:pic>
        <p:nvPicPr>
          <p:cNvPr id="9" name="Picture 8" descr="svart_oy.png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65543" y="1336467"/>
            <a:ext cx="5489068" cy="414046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646000" y="3603452"/>
            <a:ext cx="90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2521744" y="2068449"/>
            <a:ext cx="7208044" cy="1317689"/>
          </a:xfrm>
          <a:noFill/>
        </p:spPr>
        <p:txBody>
          <a:bodyPr anchor="b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2521744" y="3859702"/>
            <a:ext cx="7208044" cy="841606"/>
          </a:xfrm>
        </p:spPr>
        <p:txBody>
          <a:bodyPr>
            <a:noAutofit/>
          </a:bodyPr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3102067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e med grått lag og hvit tekst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646000" y="3603452"/>
            <a:ext cx="90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0" y="-726090"/>
            <a:ext cx="9623468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Dette bakgrunnsbildet kan byttes ut ved å formatere bakgrunnen på lysbildet. </a:t>
            </a:r>
            <a:br>
              <a:rPr lang="nb-NO" dirty="0"/>
            </a:br>
            <a:r>
              <a:rPr lang="nb-NO" dirty="0"/>
              <a:t>Høyreklikk på bakgrunnen, velg «Formater bakgrunn», «Bilde…» </a:t>
            </a:r>
            <a:r>
              <a:rPr lang="nb-NO" baseline="0" dirty="0"/>
              <a:t>og velg et annet bilde som bakgrunn</a:t>
            </a:r>
            <a:endParaRPr lang="nb-NO" dirty="0"/>
          </a:p>
        </p:txBody>
      </p:sp>
      <p:sp>
        <p:nvSpPr>
          <p:cNvPr id="11" name="Title 15"/>
          <p:cNvSpPr>
            <a:spLocks noGrp="1"/>
          </p:cNvSpPr>
          <p:nvPr>
            <p:ph type="title"/>
          </p:nvPr>
        </p:nvSpPr>
        <p:spPr>
          <a:xfrm>
            <a:off x="2521744" y="2068449"/>
            <a:ext cx="7208044" cy="1317689"/>
          </a:xfrm>
          <a:noFill/>
        </p:spPr>
        <p:txBody>
          <a:bodyPr anchor="b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521744" y="3859702"/>
            <a:ext cx="7208044" cy="841606"/>
          </a:xfrm>
        </p:spPr>
        <p:txBody>
          <a:bodyPr>
            <a:noAutofit/>
          </a:bodyPr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nb-NO" noProof="0" dirty="0"/>
          </a:p>
        </p:txBody>
      </p:sp>
      <p:grpSp>
        <p:nvGrpSpPr>
          <p:cNvPr id="13" name="Group 6">
            <a:extLst>
              <a:ext uri="{FF2B5EF4-FFF2-40B4-BE49-F238E27FC236}">
                <a16:creationId xmlns:a16="http://schemas.microsoft.com/office/drawing/2014/main" id="{27AE4F0D-B2E4-4DAE-8569-90B5DBA9C665}"/>
              </a:ext>
            </a:extLst>
          </p:cNvPr>
          <p:cNvGrpSpPr/>
          <p:nvPr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A5E935CF-5EDE-4ECA-B9E5-2798E90EB67E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1">
              <a:extLst>
                <a:ext uri="{FF2B5EF4-FFF2-40B4-BE49-F238E27FC236}">
                  <a16:creationId xmlns:a16="http://schemas.microsoft.com/office/drawing/2014/main" id="{2B1FE8FE-FBB6-41AC-98D4-7D6168145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31472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e bak hvit bok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cxnSp>
        <p:nvCxnSpPr>
          <p:cNvPr id="11" name="Straight Connector 10"/>
          <p:cNvCxnSpPr/>
          <p:nvPr/>
        </p:nvCxnSpPr>
        <p:spPr>
          <a:xfrm>
            <a:off x="5646000" y="3603452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2739091" y="3024000"/>
            <a:ext cx="6713816" cy="3786679"/>
            <a:chOff x="2739092" y="2099258"/>
            <a:chExt cx="6713816" cy="4758742"/>
          </a:xfrm>
        </p:grpSpPr>
        <p:sp>
          <p:nvSpPr>
            <p:cNvPr id="6" name="Rectangle 5"/>
            <p:cNvSpPr/>
            <p:nvPr userDrawn="1"/>
          </p:nvSpPr>
          <p:spPr>
            <a:xfrm>
              <a:off x="2739092" y="2099258"/>
              <a:ext cx="6713816" cy="47587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noProof="0" dirty="0"/>
            </a:p>
          </p:txBody>
        </p:sp>
        <p:cxnSp>
          <p:nvCxnSpPr>
            <p:cNvPr id="12" name="Straight Connector 11"/>
            <p:cNvCxnSpPr/>
            <p:nvPr userDrawn="1"/>
          </p:nvCxnSpPr>
          <p:spPr>
            <a:xfrm>
              <a:off x="2739092" y="2099258"/>
              <a:ext cx="6713816" cy="0"/>
            </a:xfrm>
            <a:prstGeom prst="line">
              <a:avLst/>
            </a:prstGeom>
            <a:ln w="69850">
              <a:solidFill>
                <a:srgbClr val="FA61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197256" y="3529381"/>
            <a:ext cx="5797487" cy="114283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3197256" y="5052731"/>
            <a:ext cx="5797487" cy="640007"/>
          </a:xfrm>
        </p:spPr>
        <p:txBody>
          <a:bodyPr>
            <a:no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5646000" y="482421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0" y="-726090"/>
            <a:ext cx="9623468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Sett inn bakgrunnsbilde ved å formatere bakgrunnen på lysbildet: </a:t>
            </a:r>
            <a:br>
              <a:rPr lang="nb-NO" dirty="0"/>
            </a:br>
            <a:r>
              <a:rPr lang="nb-NO" dirty="0"/>
              <a:t>Høyreklikk på bakgrunnen, velg «Formater bakgrunn», «Bilde…» </a:t>
            </a:r>
            <a:r>
              <a:rPr lang="nb-NO" baseline="0" dirty="0"/>
              <a:t>og velg et annet bilde som bakgrunn</a:t>
            </a:r>
            <a:endParaRPr lang="nb-NO" dirty="0"/>
          </a:p>
        </p:txBody>
      </p:sp>
      <p:sp>
        <p:nvSpPr>
          <p:cNvPr id="23" name="Rectangle 22"/>
          <p:cNvSpPr/>
          <p:nvPr/>
        </p:nvSpPr>
        <p:spPr>
          <a:xfrm>
            <a:off x="0" y="5693134"/>
            <a:ext cx="12192000" cy="11648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85411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Kapittel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450303"/>
            <a:ext cx="9144000" cy="923925"/>
          </a:xfrm>
        </p:spPr>
        <p:txBody>
          <a:bodyPr anchor="b">
            <a:noAutofit/>
          </a:bodyPr>
          <a:lstStyle>
            <a:lvl1pPr algn="ctr">
              <a:defRPr sz="450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4762"/>
            <a:ext cx="9144000" cy="778669"/>
          </a:xfrm>
        </p:spPr>
        <p:txBody>
          <a:bodyPr>
            <a:noAutofit/>
          </a:bodyPr>
          <a:lstStyle>
            <a:lvl1pPr marL="0" indent="0" algn="ctr">
              <a:buNone/>
              <a:defRPr sz="25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nb-NO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/>
          <a:lstStyle/>
          <a:p>
            <a:fld id="{BCAAECE7-C8AB-4EC2-A215-519EECE33D6B}" type="slidenum">
              <a:rPr lang="nb-NO" smtClean="0"/>
              <a:t>‹#›</a:t>
            </a:fld>
            <a:endParaRPr lang="nb-NO"/>
          </a:p>
        </p:txBody>
      </p:sp>
      <p:grpSp>
        <p:nvGrpSpPr>
          <p:cNvPr id="7" name="Group 6"/>
          <p:cNvGrpSpPr/>
          <p:nvPr/>
        </p:nvGrpSpPr>
        <p:grpSpPr>
          <a:xfrm>
            <a:off x="5760721" y="1617044"/>
            <a:ext cx="683394" cy="683394"/>
            <a:chOff x="5293895" y="2030930"/>
            <a:chExt cx="683394" cy="683394"/>
          </a:xfrm>
        </p:grpSpPr>
        <p:sp>
          <p:nvSpPr>
            <p:cNvPr id="8" name="Oval 7"/>
            <p:cNvSpPr/>
            <p:nvPr/>
          </p:nvSpPr>
          <p:spPr>
            <a:xfrm>
              <a:off x="5476775" y="2213810"/>
              <a:ext cx="317634" cy="317634"/>
            </a:xfrm>
            <a:prstGeom prst="ellipse">
              <a:avLst/>
            </a:prstGeom>
            <a:noFill/>
            <a:ln w="50800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noProof="0"/>
            </a:p>
          </p:txBody>
        </p:sp>
        <p:sp>
          <p:nvSpPr>
            <p:cNvPr id="9" name="Oval 8"/>
            <p:cNvSpPr/>
            <p:nvPr/>
          </p:nvSpPr>
          <p:spPr>
            <a:xfrm>
              <a:off x="5293895" y="2030930"/>
              <a:ext cx="683394" cy="683394"/>
            </a:xfrm>
            <a:prstGeom prst="ellipse">
              <a:avLst/>
            </a:prstGeom>
            <a:noFill/>
            <a:ln w="50800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noProof="0"/>
            </a:p>
          </p:txBody>
        </p:sp>
      </p:grpSp>
      <p:cxnSp>
        <p:nvCxnSpPr>
          <p:cNvPr id="14" name="Straight Connector 13"/>
          <p:cNvCxnSpPr/>
          <p:nvPr/>
        </p:nvCxnSpPr>
        <p:spPr>
          <a:xfrm>
            <a:off x="5635357" y="3538611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6">
            <a:extLst>
              <a:ext uri="{FF2B5EF4-FFF2-40B4-BE49-F238E27FC236}">
                <a16:creationId xmlns:a16="http://schemas.microsoft.com/office/drawing/2014/main" id="{A58DC723-9A7D-4B5E-8DF7-4B44D01B5465}"/>
              </a:ext>
            </a:extLst>
          </p:cNvPr>
          <p:cNvGrpSpPr/>
          <p:nvPr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6" name="Rectangle 7">
              <a:extLst>
                <a:ext uri="{FF2B5EF4-FFF2-40B4-BE49-F238E27FC236}">
                  <a16:creationId xmlns:a16="http://schemas.microsoft.com/office/drawing/2014/main" id="{E42E86B8-3EC6-458B-AD8B-6FEC97B95B37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noProof="0"/>
            </a:p>
          </p:txBody>
        </p:sp>
        <p:pic>
          <p:nvPicPr>
            <p:cNvPr id="17" name="Picture 11">
              <a:extLst>
                <a:ext uri="{FF2B5EF4-FFF2-40B4-BE49-F238E27FC236}">
                  <a16:creationId xmlns:a16="http://schemas.microsoft.com/office/drawing/2014/main" id="{FD1DC3B1-6E45-4AB1-A431-75B1A0AE2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76556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spal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4800" y="1825625"/>
            <a:ext cx="48612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29176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511650" y="1825625"/>
            <a:ext cx="48696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96411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nkter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4800" y="1825625"/>
            <a:ext cx="8382613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29176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258828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 med bilde høy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180028" y="0"/>
            <a:ext cx="5011972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4800" y="365126"/>
            <a:ext cx="5579468" cy="963024"/>
          </a:xfrm>
        </p:spPr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>
          <a:xfrm>
            <a:off x="1234800" y="1825625"/>
            <a:ext cx="5579468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84668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4800" y="365125"/>
            <a:ext cx="10078991" cy="1325563"/>
          </a:xfrm>
          <a:prstGeom prst="rect">
            <a:avLst/>
          </a:prstGeom>
        </p:spPr>
        <p:txBody>
          <a:bodyPr vert="horz" lIns="90000" tIns="45720" rIns="91440" bIns="45720" rtlCol="0" anchor="ctr">
            <a:noAutofit/>
          </a:bodyPr>
          <a:lstStyle/>
          <a:p>
            <a:r>
              <a:rPr lang="nb-NO" noProof="0"/>
              <a:t>Klikk for å redigere tittelstil</a:t>
            </a:r>
            <a:endParaRPr lang="nb-NO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4800" y="1825625"/>
            <a:ext cx="1009634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b-NO" noProof="0" dirty="0"/>
              <a:t>Edit Master </a:t>
            </a:r>
            <a:r>
              <a:rPr lang="nb-NO" noProof="0" dirty="0" err="1"/>
              <a:t>text</a:t>
            </a:r>
            <a:r>
              <a:rPr lang="nb-NO" noProof="0" dirty="0"/>
              <a:t> styles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grpSp>
        <p:nvGrpSpPr>
          <p:cNvPr id="7" name="Group 6"/>
          <p:cNvGrpSpPr/>
          <p:nvPr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8" name="Rectangle 7"/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16390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71463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rgbClr val="92D05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271463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rgbClr val="92D050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4800" y="365126"/>
            <a:ext cx="10146506" cy="963024"/>
          </a:xfrm>
          <a:prstGeom prst="rect">
            <a:avLst/>
          </a:prstGeom>
        </p:spPr>
        <p:txBody>
          <a:bodyPr vert="horz" lIns="90000" tIns="45720" rIns="91440" bIns="45720" rtlCol="0" anchor="b">
            <a:noAutofit/>
          </a:bodyPr>
          <a:lstStyle/>
          <a:p>
            <a:endParaRPr lang="nb-NO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328400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1234800" y="1825625"/>
            <a:ext cx="8471432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endParaRPr lang="nb-NO" noProof="0" dirty="0"/>
          </a:p>
        </p:txBody>
      </p:sp>
      <p:grpSp>
        <p:nvGrpSpPr>
          <p:cNvPr id="10" name="Group 6">
            <a:extLst>
              <a:ext uri="{FF2B5EF4-FFF2-40B4-BE49-F238E27FC236}">
                <a16:creationId xmlns:a16="http://schemas.microsoft.com/office/drawing/2014/main" id="{A847540E-5D4E-4238-AC99-4923A96BBF05}"/>
              </a:ext>
            </a:extLst>
          </p:cNvPr>
          <p:cNvGrpSpPr/>
          <p:nvPr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3" name="Rectangle 7">
              <a:extLst>
                <a:ext uri="{FF2B5EF4-FFF2-40B4-BE49-F238E27FC236}">
                  <a16:creationId xmlns:a16="http://schemas.microsoft.com/office/drawing/2014/main" id="{FD6E77D7-8E62-4CCC-BB42-C653F12363BC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1">
              <a:extLst>
                <a:ext uri="{FF2B5EF4-FFF2-40B4-BE49-F238E27FC236}">
                  <a16:creationId xmlns:a16="http://schemas.microsoft.com/office/drawing/2014/main" id="{BADFFE96-F770-49AD-ACB9-D35843E1C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89879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8775" indent="-358775" algn="l" defTabSz="914400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Font typeface="Courier New" panose="02070309020205020404" pitchFamily="49" charset="0"/>
        <a:buChar char="o"/>
        <a:defRPr lang="nb-NO" sz="2400" kern="1200" noProof="0" dirty="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71463" algn="l" defTabSz="914400" rtl="0" eaLnBrk="1" latinLnBrk="0" hangingPunct="1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•"/>
        <a:defRPr lang="nb-NO" sz="2000" kern="1200" noProof="0" dirty="0" err="1" smtClean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85750" algn="l" defTabSz="914400" rtl="0" eaLnBrk="1" latinLnBrk="0" hangingPunct="1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Font typeface="Calibri" panose="020F0502020204030204" pitchFamily="34" charset="0"/>
        <a:buChar char="▪"/>
        <a:defRPr lang="nb-NO" sz="1800" kern="1200" baseline="0" noProof="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nb-NO"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4800" y="665158"/>
            <a:ext cx="10146506" cy="963024"/>
          </a:xfrm>
          <a:prstGeom prst="rect">
            <a:avLst/>
          </a:prstGeom>
        </p:spPr>
        <p:txBody>
          <a:bodyPr vert="horz" lIns="90000" tIns="45720" rIns="91440" bIns="45720" rtlCol="0" anchor="b">
            <a:noAutofit/>
          </a:bodyPr>
          <a:lstStyle/>
          <a:p>
            <a:endParaRPr lang="nb-NO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4800" y="3078955"/>
            <a:ext cx="10119000" cy="30980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buClr>
                <a:schemeClr val="accent2"/>
              </a:buClr>
              <a:buFont typeface="Courier New" panose="02070309020205020404" pitchFamily="49" charset="0"/>
              <a:buChar char="o"/>
            </a:pPr>
            <a:endParaRPr lang="nb-NO" noProof="0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5685717" y="1898525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grpSp>
        <p:nvGrpSpPr>
          <p:cNvPr id="15" name="Group 6">
            <a:extLst>
              <a:ext uri="{FF2B5EF4-FFF2-40B4-BE49-F238E27FC236}">
                <a16:creationId xmlns:a16="http://schemas.microsoft.com/office/drawing/2014/main" id="{29F62008-B414-4047-8E52-38DA28357C0B}"/>
              </a:ext>
            </a:extLst>
          </p:cNvPr>
          <p:cNvGrpSpPr/>
          <p:nvPr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6" name="Rectangle 7">
              <a:extLst>
                <a:ext uri="{FF2B5EF4-FFF2-40B4-BE49-F238E27FC236}">
                  <a16:creationId xmlns:a16="http://schemas.microsoft.com/office/drawing/2014/main" id="{0682A13C-E15E-4736-8E1C-6C0591F931C1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" name="Picture 11">
              <a:extLst>
                <a:ext uri="{FF2B5EF4-FFF2-40B4-BE49-F238E27FC236}">
                  <a16:creationId xmlns:a16="http://schemas.microsoft.com/office/drawing/2014/main" id="{D3C4BF7A-B682-4510-9952-66CCC90B8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344761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>
                <a:solidFill>
                  <a:schemeClr val="tx1">
                    <a:lumMod val="25000"/>
                    <a:lumOff val="75000"/>
                  </a:schemeClr>
                </a:solidFill>
              </a:rPr>
              <a:t>S</a:t>
            </a:r>
            <a:r>
              <a:rPr lang="nb-NO" dirty="0"/>
              <a:t>OLID prinsippene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Morten Mjelde</a:t>
            </a:r>
          </a:p>
          <a:p>
            <a:r>
              <a:rPr lang="nb-NO" dirty="0" err="1"/>
              <a:t>Bouvet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225528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25516" y="2160231"/>
            <a:ext cx="7428128" cy="641840"/>
          </a:xfrm>
        </p:spPr>
        <p:txBody>
          <a:bodyPr/>
          <a:lstStyle/>
          <a:p>
            <a:pPr marL="0" indent="0">
              <a:buNone/>
            </a:pPr>
            <a:r>
              <a:rPr lang="nb-NO" i="1" dirty="0"/>
              <a:t>«</a:t>
            </a:r>
            <a:r>
              <a:rPr lang="nb-NO" i="1" dirty="0" err="1"/>
              <a:t>Subtypes</a:t>
            </a:r>
            <a:r>
              <a:rPr lang="nb-NO" i="1" dirty="0"/>
              <a:t> must be </a:t>
            </a:r>
            <a:r>
              <a:rPr lang="nb-NO" i="1" dirty="0" err="1"/>
              <a:t>substitutable</a:t>
            </a:r>
            <a:r>
              <a:rPr lang="nb-NO" i="1" dirty="0"/>
              <a:t> for </a:t>
            </a:r>
            <a:r>
              <a:rPr lang="nb-NO" i="1" dirty="0" err="1"/>
              <a:t>their</a:t>
            </a:r>
            <a:r>
              <a:rPr lang="nb-NO" i="1" dirty="0"/>
              <a:t> base types.»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Liskov</a:t>
            </a:r>
            <a:r>
              <a:rPr lang="nb-NO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 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Substitution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1234800" y="3634152"/>
            <a:ext cx="9135207" cy="13598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  <a:defRPr lang="nb-NO" sz="24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nb-NO" sz="20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Font typeface="Calibri" panose="020F0502020204030204" pitchFamily="34" charset="0"/>
              <a:buChar char="▪"/>
              <a:defRPr lang="nb-NO" sz="1800" kern="1200" baseline="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nb-NO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r>
              <a:rPr lang="en-US" i="1" dirty="0"/>
              <a:t>«If for each object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o1</a:t>
            </a:r>
            <a:r>
              <a:rPr lang="en-US" i="1" dirty="0"/>
              <a:t> of type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i="1" dirty="0"/>
              <a:t> there is an object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o2</a:t>
            </a:r>
            <a:r>
              <a:rPr lang="en-US" i="1" dirty="0"/>
              <a:t> of type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i="1" dirty="0"/>
              <a:t> such that for all programs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i="1" dirty="0"/>
              <a:t> defined in terms of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i="1" dirty="0"/>
              <a:t>, the behavior of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i="1" dirty="0"/>
              <a:t> is unchanged when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o1</a:t>
            </a:r>
            <a:r>
              <a:rPr lang="en-US" i="1" dirty="0"/>
              <a:t> is substituted for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o2</a:t>
            </a:r>
            <a:r>
              <a:rPr lang="en-US" i="1" dirty="0"/>
              <a:t>, then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i="1" dirty="0"/>
              <a:t> is a subtype of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i="1" dirty="0"/>
              <a:t>.”</a:t>
            </a:r>
          </a:p>
          <a:p>
            <a:pPr marL="0" indent="0" algn="r">
              <a:buFont typeface="Courier New" panose="02070309020205020404" pitchFamily="49" charset="0"/>
              <a:buNone/>
            </a:pPr>
            <a:r>
              <a:rPr lang="en-US" dirty="0"/>
              <a:t>Barbara </a:t>
            </a:r>
            <a:r>
              <a:rPr lang="en-US" dirty="0" err="1"/>
              <a:t>Liskov</a:t>
            </a:r>
            <a:r>
              <a:rPr lang="en-US" dirty="0"/>
              <a:t>, 1988.</a:t>
            </a:r>
          </a:p>
        </p:txBody>
      </p:sp>
    </p:spTree>
    <p:extLst>
      <p:ext uri="{BB962C8B-B14F-4D97-AF65-F5344CB8AC3E}">
        <p14:creationId xmlns:p14="http://schemas.microsoft.com/office/powerpoint/2010/main" val="172960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234800" y="1825625"/>
            <a:ext cx="1605115" cy="1761637"/>
          </a:xfrm>
        </p:spPr>
        <p:txBody>
          <a:bodyPr/>
          <a:lstStyle/>
          <a:p>
            <a:pPr marL="0" indent="0">
              <a:buNone/>
            </a:pPr>
            <a:r>
              <a:rPr lang="nb-NO" sz="2000" dirty="0" err="1"/>
              <a:t>ClassA</a:t>
            </a:r>
            <a:endParaRPr lang="nb-NO" sz="2000" dirty="0"/>
          </a:p>
          <a:p>
            <a:pPr marL="0" indent="0">
              <a:buNone/>
            </a:pPr>
            <a:r>
              <a:rPr lang="nb-NO" sz="2000" dirty="0"/>
              <a:t>{</a:t>
            </a:r>
          </a:p>
          <a:p>
            <a:pPr marL="0" indent="0">
              <a:buNone/>
            </a:pPr>
            <a:r>
              <a:rPr lang="nb-NO" sz="2000" dirty="0"/>
              <a:t>…..</a:t>
            </a:r>
          </a:p>
          <a:p>
            <a:pPr marL="0" indent="0">
              <a:buNone/>
            </a:pPr>
            <a:r>
              <a:rPr lang="nb-NO" sz="2000" dirty="0"/>
              <a:t>}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Liskov</a:t>
            </a:r>
            <a:r>
              <a:rPr lang="nb-NO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 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Substitution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3831457" y="1825624"/>
            <a:ext cx="2103346" cy="17616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  <a:defRPr lang="nb-NO" sz="24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nb-NO" sz="20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Font typeface="Calibri" panose="020F0502020204030204" pitchFamily="34" charset="0"/>
              <a:buChar char="▪"/>
              <a:defRPr lang="nb-NO" sz="1800" kern="1200" baseline="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nb-NO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 err="1"/>
              <a:t>ClassB</a:t>
            </a:r>
            <a:r>
              <a:rPr lang="nb-NO" sz="2000" dirty="0"/>
              <a:t> : </a:t>
            </a:r>
            <a:r>
              <a:rPr lang="nb-NO" sz="2000" dirty="0" err="1"/>
              <a:t>ClassA</a:t>
            </a:r>
            <a:endParaRPr lang="nb-NO" sz="2000" dirty="0"/>
          </a:p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/>
              <a:t>{</a:t>
            </a:r>
          </a:p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/>
              <a:t>…..</a:t>
            </a:r>
          </a:p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/>
              <a:t>}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7521299" y="1825623"/>
            <a:ext cx="4102132" cy="17616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  <a:defRPr lang="nb-NO" sz="24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nb-NO" sz="20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Font typeface="Calibri" panose="020F0502020204030204" pitchFamily="34" charset="0"/>
              <a:buChar char="▪"/>
              <a:defRPr lang="nb-NO" sz="1800" kern="1200" baseline="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nb-NO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 err="1"/>
              <a:t>DoSomething</a:t>
            </a:r>
            <a:r>
              <a:rPr lang="nb-NO" sz="2000" dirty="0"/>
              <a:t>(</a:t>
            </a:r>
            <a:r>
              <a:rPr lang="nb-NO" sz="2000" dirty="0" err="1"/>
              <a:t>ClassA</a:t>
            </a:r>
            <a:r>
              <a:rPr lang="nb-NO" sz="2000" dirty="0"/>
              <a:t> </a:t>
            </a:r>
            <a:r>
              <a:rPr lang="nb-NO" sz="2000" dirty="0" err="1"/>
              <a:t>myClass</a:t>
            </a:r>
            <a:r>
              <a:rPr lang="nb-NO" sz="2000" dirty="0"/>
              <a:t>)</a:t>
            </a:r>
          </a:p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/>
              <a:t>{</a:t>
            </a:r>
          </a:p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/>
              <a:t>…..</a:t>
            </a:r>
          </a:p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/>
              <a:t>}</a:t>
            </a:r>
          </a:p>
        </p:txBody>
      </p:sp>
      <p:sp>
        <p:nvSpPr>
          <p:cNvPr id="9" name="Content Placeholder 5"/>
          <p:cNvSpPr txBox="1">
            <a:spLocks/>
          </p:cNvSpPr>
          <p:nvPr/>
        </p:nvSpPr>
        <p:spPr>
          <a:xfrm>
            <a:off x="1234800" y="4562962"/>
            <a:ext cx="4102132" cy="135426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  <a:defRPr lang="nb-NO" sz="24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714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nb-NO" sz="20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Font typeface="Calibri" panose="020F0502020204030204" pitchFamily="34" charset="0"/>
              <a:buChar char="▪"/>
              <a:defRPr lang="nb-NO" sz="1800" kern="1200" baseline="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nb-NO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 err="1"/>
              <a:t>DoSomething</a:t>
            </a:r>
            <a:r>
              <a:rPr lang="nb-NO" sz="2000" dirty="0"/>
              <a:t>(</a:t>
            </a:r>
            <a:r>
              <a:rPr lang="nb-NO" sz="2000" dirty="0" err="1"/>
              <a:t>new</a:t>
            </a:r>
            <a:r>
              <a:rPr lang="nb-NO" sz="2000" dirty="0"/>
              <a:t> </a:t>
            </a:r>
            <a:r>
              <a:rPr lang="nb-NO" sz="2000" dirty="0" err="1"/>
              <a:t>ClassA</a:t>
            </a:r>
            <a:r>
              <a:rPr lang="nb-NO" sz="2000" dirty="0"/>
              <a:t>)</a:t>
            </a:r>
          </a:p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/>
              <a:t>	- or -</a:t>
            </a:r>
          </a:p>
          <a:p>
            <a:pPr marL="0" indent="0">
              <a:buFont typeface="Courier New" panose="02070309020205020404" pitchFamily="49" charset="0"/>
              <a:buNone/>
            </a:pPr>
            <a:r>
              <a:rPr lang="nb-NO" sz="2000" dirty="0" err="1"/>
              <a:t>DoSomething</a:t>
            </a:r>
            <a:r>
              <a:rPr lang="nb-NO" sz="2000" dirty="0"/>
              <a:t>(</a:t>
            </a:r>
            <a:r>
              <a:rPr lang="nb-NO" sz="2000" dirty="0" err="1"/>
              <a:t>new</a:t>
            </a:r>
            <a:r>
              <a:rPr lang="nb-NO" sz="2000" dirty="0"/>
              <a:t> </a:t>
            </a:r>
            <a:r>
              <a:rPr lang="nb-NO" sz="2000" dirty="0" err="1"/>
              <a:t>ClassB</a:t>
            </a:r>
            <a:r>
              <a:rPr lang="nb-NO" sz="2000" dirty="0"/>
              <a:t>)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969977" y="4947705"/>
            <a:ext cx="4842004" cy="584775"/>
            <a:chOff x="5969977" y="4947705"/>
            <a:chExt cx="4842004" cy="584775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5969977" y="5240093"/>
              <a:ext cx="1551322" cy="0"/>
            </a:xfrm>
            <a:prstGeom prst="straightConnector1">
              <a:avLst/>
            </a:prstGeom>
            <a:ln w="165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7877908" y="4947705"/>
              <a:ext cx="293407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b-NO" sz="3200" dirty="0"/>
                <a:t>Samme resultat!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8889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234800" y="1588233"/>
            <a:ext cx="8382613" cy="4351338"/>
          </a:xfrm>
        </p:spPr>
        <p:txBody>
          <a:bodyPr/>
          <a:lstStyle/>
          <a:p>
            <a:r>
              <a:rPr lang="nb-NO" dirty="0"/>
              <a:t>Er dette alltid et problem?</a:t>
            </a:r>
          </a:p>
          <a:p>
            <a:pPr lvl="1"/>
            <a:endParaRPr lang="nb-NO" dirty="0"/>
          </a:p>
          <a:p>
            <a:r>
              <a:rPr lang="nb-NO" dirty="0"/>
              <a:t>Kontekst?</a:t>
            </a:r>
          </a:p>
          <a:p>
            <a:pPr lvl="1"/>
            <a:endParaRPr lang="nb-NO" dirty="0"/>
          </a:p>
          <a:p>
            <a:r>
              <a:rPr lang="nb-NO" dirty="0"/>
              <a:t>A er en B?</a:t>
            </a:r>
          </a:p>
          <a:p>
            <a:pPr lvl="1"/>
            <a:r>
              <a:rPr lang="nb-NO" dirty="0"/>
              <a:t>Maskin-språk ≠ menneske-språk.</a:t>
            </a:r>
          </a:p>
          <a:p>
            <a:pPr lvl="1"/>
            <a:r>
              <a:rPr lang="nb-NO" dirty="0"/>
              <a:t>Tenk heller «Kan A gjøre alt som B kan?».</a:t>
            </a:r>
          </a:p>
          <a:p>
            <a:pPr lvl="1"/>
            <a:endParaRPr lang="nb-NO" dirty="0"/>
          </a:p>
          <a:p>
            <a:r>
              <a:rPr lang="nb-NO" dirty="0"/>
              <a:t>Hold klasser så små som mulig!</a:t>
            </a:r>
          </a:p>
          <a:p>
            <a:pPr lvl="1"/>
            <a:r>
              <a:rPr lang="nb-NO" dirty="0"/>
              <a:t>Kan alle fugler fly?</a:t>
            </a:r>
          </a:p>
          <a:p>
            <a:pPr lvl="1"/>
            <a:r>
              <a:rPr lang="nb-NO" dirty="0"/>
              <a:t>Kan alle fisker svømme?</a:t>
            </a:r>
          </a:p>
          <a:p>
            <a:pPr lvl="1"/>
            <a:r>
              <a:rPr lang="nb-NO" dirty="0"/>
              <a:t>Bør dette da være en egenskap av deres respektive klasser?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Liskov</a:t>
            </a:r>
            <a:r>
              <a:rPr lang="nb-NO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 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Substitution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0006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Design by </a:t>
            </a:r>
            <a:r>
              <a:rPr lang="nb-NO" dirty="0" err="1"/>
              <a:t>contract</a:t>
            </a:r>
            <a:endParaRPr lang="nb-NO" dirty="0"/>
          </a:p>
          <a:p>
            <a:endParaRPr lang="nb-NO" dirty="0"/>
          </a:p>
          <a:p>
            <a:r>
              <a:rPr lang="nb-NO" dirty="0"/>
              <a:t>Pre- og post betingelser for metoder.</a:t>
            </a:r>
          </a:p>
          <a:p>
            <a:endParaRPr lang="nb-NO" dirty="0"/>
          </a:p>
          <a:p>
            <a:r>
              <a:rPr lang="nb-NO" dirty="0"/>
              <a:t>Unit tester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Liskov</a:t>
            </a:r>
            <a:r>
              <a:rPr lang="nb-NO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 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Substitution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637600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71130" y="2608139"/>
            <a:ext cx="8382613" cy="2456230"/>
          </a:xfrm>
        </p:spPr>
        <p:txBody>
          <a:bodyPr/>
          <a:lstStyle/>
          <a:p>
            <a:pPr marL="0" indent="0">
              <a:buNone/>
            </a:pPr>
            <a:r>
              <a:rPr lang="nb-NO" i="1" dirty="0"/>
              <a:t>«A. High-</a:t>
            </a:r>
            <a:r>
              <a:rPr lang="nb-NO" i="1" dirty="0" err="1"/>
              <a:t>level</a:t>
            </a:r>
            <a:r>
              <a:rPr lang="nb-NO" i="1" dirty="0"/>
              <a:t> </a:t>
            </a:r>
            <a:r>
              <a:rPr lang="nb-NO" i="1" dirty="0" err="1"/>
              <a:t>modules</a:t>
            </a:r>
            <a:r>
              <a:rPr lang="nb-NO" i="1" dirty="0"/>
              <a:t> </a:t>
            </a:r>
            <a:r>
              <a:rPr lang="nb-NO" i="1" dirty="0" err="1"/>
              <a:t>should</a:t>
            </a:r>
            <a:r>
              <a:rPr lang="nb-NO" i="1" dirty="0"/>
              <a:t> not </a:t>
            </a:r>
            <a:r>
              <a:rPr lang="nb-NO" i="1" dirty="0" err="1"/>
              <a:t>depend</a:t>
            </a:r>
            <a:r>
              <a:rPr lang="nb-NO" i="1" dirty="0"/>
              <a:t> </a:t>
            </a:r>
            <a:r>
              <a:rPr lang="nb-NO" i="1" dirty="0" err="1"/>
              <a:t>on</a:t>
            </a:r>
            <a:r>
              <a:rPr lang="nb-NO" i="1" dirty="0"/>
              <a:t> </a:t>
            </a:r>
            <a:r>
              <a:rPr lang="nb-NO" i="1" dirty="0" err="1"/>
              <a:t>low</a:t>
            </a:r>
            <a:r>
              <a:rPr lang="nb-NO" i="1" dirty="0"/>
              <a:t> </a:t>
            </a:r>
            <a:r>
              <a:rPr lang="nb-NO" i="1" dirty="0" err="1"/>
              <a:t>level</a:t>
            </a:r>
            <a:r>
              <a:rPr lang="nb-NO" i="1" dirty="0"/>
              <a:t> </a:t>
            </a:r>
            <a:r>
              <a:rPr lang="nb-NO" i="1" dirty="0" err="1"/>
              <a:t>modules</a:t>
            </a:r>
            <a:r>
              <a:rPr lang="nb-NO" i="1" dirty="0"/>
              <a:t>. </a:t>
            </a:r>
            <a:r>
              <a:rPr lang="nb-NO" i="1" dirty="0" err="1"/>
              <a:t>Both</a:t>
            </a:r>
            <a:r>
              <a:rPr lang="nb-NO" i="1" dirty="0"/>
              <a:t> </a:t>
            </a:r>
            <a:r>
              <a:rPr lang="nb-NO" i="1" dirty="0" err="1"/>
              <a:t>should</a:t>
            </a:r>
            <a:r>
              <a:rPr lang="nb-NO" i="1" dirty="0"/>
              <a:t> </a:t>
            </a:r>
            <a:r>
              <a:rPr lang="nb-NO" i="1" dirty="0" err="1"/>
              <a:t>depend</a:t>
            </a:r>
            <a:r>
              <a:rPr lang="nb-NO" i="1" dirty="0"/>
              <a:t> </a:t>
            </a:r>
            <a:r>
              <a:rPr lang="nb-NO" i="1" dirty="0" err="1"/>
              <a:t>on</a:t>
            </a:r>
            <a:r>
              <a:rPr lang="nb-NO" i="1" dirty="0"/>
              <a:t> </a:t>
            </a:r>
            <a:r>
              <a:rPr lang="nb-NO" i="1" dirty="0" err="1"/>
              <a:t>abstractions</a:t>
            </a:r>
            <a:r>
              <a:rPr lang="nb-NO" i="1" dirty="0"/>
              <a:t>.</a:t>
            </a:r>
          </a:p>
          <a:p>
            <a:pPr marL="0" indent="0">
              <a:buNone/>
            </a:pPr>
            <a:endParaRPr lang="nb-NO" i="1" dirty="0"/>
          </a:p>
          <a:p>
            <a:pPr marL="0" indent="0">
              <a:buNone/>
            </a:pPr>
            <a:r>
              <a:rPr lang="nb-NO" i="1" dirty="0"/>
              <a:t>B. </a:t>
            </a:r>
            <a:r>
              <a:rPr lang="nb-NO" i="1" dirty="0" err="1"/>
              <a:t>Abstractions</a:t>
            </a:r>
            <a:r>
              <a:rPr lang="nb-NO" i="1" dirty="0"/>
              <a:t> </a:t>
            </a:r>
            <a:r>
              <a:rPr lang="nb-NO" i="1" dirty="0" err="1"/>
              <a:t>should</a:t>
            </a:r>
            <a:r>
              <a:rPr lang="nb-NO" i="1" dirty="0"/>
              <a:t> not </a:t>
            </a:r>
            <a:r>
              <a:rPr lang="nb-NO" i="1" dirty="0" err="1"/>
              <a:t>depend</a:t>
            </a:r>
            <a:r>
              <a:rPr lang="nb-NO" i="1" dirty="0"/>
              <a:t> </a:t>
            </a:r>
            <a:r>
              <a:rPr lang="nb-NO" i="1" dirty="0" err="1"/>
              <a:t>on</a:t>
            </a:r>
            <a:r>
              <a:rPr lang="nb-NO" i="1" dirty="0"/>
              <a:t> </a:t>
            </a:r>
            <a:r>
              <a:rPr lang="nb-NO" i="1" dirty="0" err="1"/>
              <a:t>details</a:t>
            </a:r>
            <a:r>
              <a:rPr lang="nb-NO" i="1" dirty="0"/>
              <a:t>. </a:t>
            </a:r>
            <a:r>
              <a:rPr lang="nb-NO" i="1" dirty="0" err="1"/>
              <a:t>Details</a:t>
            </a:r>
            <a:r>
              <a:rPr lang="nb-NO" i="1" dirty="0"/>
              <a:t> </a:t>
            </a:r>
            <a:r>
              <a:rPr lang="nb-NO" i="1" dirty="0" err="1"/>
              <a:t>should</a:t>
            </a:r>
            <a:r>
              <a:rPr lang="nb-NO" i="1" dirty="0"/>
              <a:t> </a:t>
            </a:r>
            <a:r>
              <a:rPr lang="nb-NO" i="1" dirty="0" err="1"/>
              <a:t>depend</a:t>
            </a:r>
            <a:r>
              <a:rPr lang="nb-NO" i="1" dirty="0"/>
              <a:t> </a:t>
            </a:r>
            <a:r>
              <a:rPr lang="nb-NO" i="1" dirty="0" err="1"/>
              <a:t>on</a:t>
            </a:r>
            <a:r>
              <a:rPr lang="nb-NO" i="1" dirty="0"/>
              <a:t> </a:t>
            </a:r>
            <a:r>
              <a:rPr lang="nb-NO" i="1" dirty="0" err="1"/>
              <a:t>abstractions</a:t>
            </a:r>
            <a:r>
              <a:rPr lang="nb-NO" i="1" dirty="0"/>
              <a:t>.»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The 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Dependency-Inversion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18671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The 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Dependency-Inversion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  <p:sp>
        <p:nvSpPr>
          <p:cNvPr id="4" name="TextBox 3"/>
          <p:cNvSpPr txBox="1"/>
          <p:nvPr/>
        </p:nvSpPr>
        <p:spPr>
          <a:xfrm>
            <a:off x="4430115" y="2223422"/>
            <a:ext cx="671979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nb-NO" sz="2800" dirty="0" err="1"/>
              <a:t>Car</a:t>
            </a:r>
            <a:endParaRPr lang="nb-NO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887309" y="3294755"/>
            <a:ext cx="1165704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nb-NO" sz="2800" dirty="0"/>
              <a:t>Engine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8174" y="3262925"/>
            <a:ext cx="1130438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nb-NO" sz="2800" dirty="0"/>
              <a:t>Wheel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58079" y="4857116"/>
            <a:ext cx="1624163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nb-NO" sz="2800" dirty="0" err="1"/>
              <a:t>SparkPlug</a:t>
            </a:r>
            <a:endParaRPr lang="nb-NO" sz="2800" dirty="0"/>
          </a:p>
        </p:txBody>
      </p:sp>
      <p:cxnSp>
        <p:nvCxnSpPr>
          <p:cNvPr id="9" name="Connector: Elbow 8"/>
          <p:cNvCxnSpPr>
            <a:stCxn id="4" idx="3"/>
            <a:endCxn id="5" idx="0"/>
          </p:cNvCxnSpPr>
          <p:nvPr/>
        </p:nvCxnSpPr>
        <p:spPr>
          <a:xfrm>
            <a:off x="5102094" y="2485032"/>
            <a:ext cx="2368067" cy="80972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Connector: Elbow 10"/>
          <p:cNvCxnSpPr>
            <a:stCxn id="4" idx="1"/>
            <a:endCxn id="6" idx="0"/>
          </p:cNvCxnSpPr>
          <p:nvPr/>
        </p:nvCxnSpPr>
        <p:spPr>
          <a:xfrm rot="10800000" flipV="1">
            <a:off x="2703393" y="2485031"/>
            <a:ext cx="1726722" cy="77789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7" idx="0"/>
          </p:cNvCxnSpPr>
          <p:nvPr/>
        </p:nvCxnSpPr>
        <p:spPr>
          <a:xfrm>
            <a:off x="7470161" y="3817975"/>
            <a:ext cx="0" cy="10391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1363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The 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Dependency-Inversion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  <p:sp>
        <p:nvSpPr>
          <p:cNvPr id="4" name="TextBox 3"/>
          <p:cNvSpPr txBox="1"/>
          <p:nvPr/>
        </p:nvSpPr>
        <p:spPr>
          <a:xfrm>
            <a:off x="4419972" y="2230512"/>
            <a:ext cx="671979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nb-NO" sz="2800" dirty="0" err="1"/>
              <a:t>Car</a:t>
            </a:r>
            <a:endParaRPr lang="nb-NO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117432" y="3720831"/>
            <a:ext cx="1635384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800" dirty="0" err="1"/>
              <a:t>MyEngine</a:t>
            </a:r>
            <a:endParaRPr lang="nb-NO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752824" y="3735784"/>
            <a:ext cx="1600118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800" dirty="0" err="1"/>
              <a:t>MyWheel</a:t>
            </a:r>
            <a:endParaRPr lang="nb-NO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8514616" y="5256415"/>
            <a:ext cx="2093843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800" dirty="0" err="1"/>
              <a:t>MySparkPlug</a:t>
            </a:r>
            <a:endParaRPr lang="nb-NO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5648574" y="2107401"/>
            <a:ext cx="2580194" cy="7694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1600" dirty="0"/>
              <a:t>&lt;Interface&gt;</a:t>
            </a:r>
            <a:endParaRPr lang="nb-NO" sz="2800" dirty="0"/>
          </a:p>
          <a:p>
            <a:pPr algn="ctr"/>
            <a:r>
              <a:rPr lang="nb-NO" sz="2800" dirty="0" err="1"/>
              <a:t>IMotionProvider</a:t>
            </a:r>
            <a:endParaRPr lang="nb-NO" sz="2800" dirty="0"/>
          </a:p>
        </p:txBody>
      </p:sp>
      <p:cxnSp>
        <p:nvCxnSpPr>
          <p:cNvPr id="8" name="Straight Arrow Connector 7"/>
          <p:cNvCxnSpPr>
            <a:stCxn id="4" idx="3"/>
            <a:endCxn id="10" idx="1"/>
          </p:cNvCxnSpPr>
          <p:nvPr/>
        </p:nvCxnSpPr>
        <p:spPr>
          <a:xfrm>
            <a:off x="5091951" y="2492122"/>
            <a:ext cx="55662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0"/>
            <a:endCxn id="10" idx="2"/>
          </p:cNvCxnSpPr>
          <p:nvPr/>
        </p:nvCxnSpPr>
        <p:spPr>
          <a:xfrm flipV="1">
            <a:off x="6935124" y="2876842"/>
            <a:ext cx="3547" cy="84398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563156" y="2107401"/>
            <a:ext cx="1979453" cy="7694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1600" dirty="0"/>
              <a:t>&lt;Interface&gt;</a:t>
            </a:r>
            <a:endParaRPr lang="nb-NO" sz="2800" dirty="0"/>
          </a:p>
          <a:p>
            <a:pPr algn="ctr"/>
            <a:r>
              <a:rPr lang="nb-NO" sz="2800" dirty="0" err="1"/>
              <a:t>ISurfaceGrip</a:t>
            </a:r>
            <a:endParaRPr lang="nb-NO" sz="2800" dirty="0"/>
          </a:p>
        </p:txBody>
      </p:sp>
      <p:cxnSp>
        <p:nvCxnSpPr>
          <p:cNvPr id="18" name="Straight Arrow Connector 17"/>
          <p:cNvCxnSpPr>
            <a:stCxn id="4" idx="1"/>
            <a:endCxn id="17" idx="3"/>
          </p:cNvCxnSpPr>
          <p:nvPr/>
        </p:nvCxnSpPr>
        <p:spPr>
          <a:xfrm flipH="1">
            <a:off x="3542609" y="2492122"/>
            <a:ext cx="87736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6" idx="0"/>
            <a:endCxn id="17" idx="2"/>
          </p:cNvCxnSpPr>
          <p:nvPr/>
        </p:nvCxnSpPr>
        <p:spPr>
          <a:xfrm flipV="1">
            <a:off x="2552883" y="2876842"/>
            <a:ext cx="0" cy="85894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402888" y="3597721"/>
            <a:ext cx="2317301" cy="7694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1600" dirty="0"/>
              <a:t>&lt;Interface&gt;</a:t>
            </a:r>
            <a:endParaRPr lang="nb-NO" sz="2800" dirty="0"/>
          </a:p>
          <a:p>
            <a:pPr algn="ctr"/>
            <a:r>
              <a:rPr lang="nb-NO" sz="2800" dirty="0" err="1"/>
              <a:t>ISparkProvider</a:t>
            </a:r>
            <a:endParaRPr lang="nb-NO" sz="2800" dirty="0"/>
          </a:p>
        </p:txBody>
      </p:sp>
      <p:cxnSp>
        <p:nvCxnSpPr>
          <p:cNvPr id="26" name="Straight Arrow Connector 25"/>
          <p:cNvCxnSpPr>
            <a:stCxn id="5" idx="3"/>
            <a:endCxn id="25" idx="1"/>
          </p:cNvCxnSpPr>
          <p:nvPr/>
        </p:nvCxnSpPr>
        <p:spPr>
          <a:xfrm>
            <a:off x="7752816" y="3982441"/>
            <a:ext cx="65007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7" idx="0"/>
            <a:endCxn id="25" idx="2"/>
          </p:cNvCxnSpPr>
          <p:nvPr/>
        </p:nvCxnSpPr>
        <p:spPr>
          <a:xfrm flipV="1">
            <a:off x="9561538" y="4367162"/>
            <a:ext cx="1" cy="889253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29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7" grpId="0" animBg="1"/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67254" y="3100509"/>
            <a:ext cx="8228228" cy="1058252"/>
          </a:xfrm>
        </p:spPr>
        <p:txBody>
          <a:bodyPr/>
          <a:lstStyle/>
          <a:p>
            <a:pPr marL="0" indent="0">
              <a:buNone/>
            </a:pPr>
            <a:r>
              <a:rPr lang="nb-NO" i="1" dirty="0"/>
              <a:t>«Clients </a:t>
            </a:r>
            <a:r>
              <a:rPr lang="nb-NO" i="1" dirty="0" err="1"/>
              <a:t>should</a:t>
            </a:r>
            <a:r>
              <a:rPr lang="nb-NO" i="1" dirty="0"/>
              <a:t> not be </a:t>
            </a:r>
            <a:r>
              <a:rPr lang="nb-NO" i="1" dirty="0" err="1"/>
              <a:t>forced</a:t>
            </a:r>
            <a:r>
              <a:rPr lang="nb-NO" i="1" dirty="0"/>
              <a:t> to </a:t>
            </a:r>
            <a:r>
              <a:rPr lang="nb-NO" i="1" dirty="0" err="1"/>
              <a:t>depend</a:t>
            </a:r>
            <a:r>
              <a:rPr lang="nb-NO" i="1" dirty="0"/>
              <a:t> </a:t>
            </a:r>
            <a:r>
              <a:rPr lang="nb-NO" i="1" dirty="0" err="1"/>
              <a:t>on</a:t>
            </a:r>
            <a:r>
              <a:rPr lang="nb-NO" i="1" dirty="0"/>
              <a:t> </a:t>
            </a:r>
            <a:r>
              <a:rPr lang="nb-NO" i="1" dirty="0" err="1"/>
              <a:t>methods</a:t>
            </a:r>
            <a:r>
              <a:rPr lang="nb-NO" i="1" dirty="0"/>
              <a:t> </a:t>
            </a:r>
            <a:r>
              <a:rPr lang="nb-NO" i="1" dirty="0" err="1"/>
              <a:t>that</a:t>
            </a:r>
            <a:r>
              <a:rPr lang="nb-NO" i="1" dirty="0"/>
              <a:t> </a:t>
            </a:r>
            <a:r>
              <a:rPr lang="nb-NO" i="1" dirty="0" err="1"/>
              <a:t>they</a:t>
            </a:r>
            <a:r>
              <a:rPr lang="nb-NO" i="1" dirty="0"/>
              <a:t> do not </a:t>
            </a:r>
            <a:r>
              <a:rPr lang="nb-NO" i="1" dirty="0" err="1"/>
              <a:t>use</a:t>
            </a:r>
            <a:r>
              <a:rPr lang="nb-NO" i="1" dirty="0"/>
              <a:t>.»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The </a:t>
            </a:r>
            <a:r>
              <a:rPr lang="nb-NO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Interface 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Segregation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097270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The </a:t>
            </a:r>
            <a:r>
              <a:rPr lang="nb-NO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Interface 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Segregation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  <p:sp>
        <p:nvSpPr>
          <p:cNvPr id="4" name="TextBox 3"/>
          <p:cNvSpPr txBox="1"/>
          <p:nvPr/>
        </p:nvSpPr>
        <p:spPr>
          <a:xfrm>
            <a:off x="4858729" y="2206869"/>
            <a:ext cx="1252779" cy="8002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dirty="0"/>
              <a:t>&lt;Interface&gt;</a:t>
            </a:r>
          </a:p>
          <a:p>
            <a:pPr algn="ctr"/>
            <a:r>
              <a:rPr lang="nb-NO" sz="2800" dirty="0"/>
              <a:t>ATM UI</a:t>
            </a:r>
            <a:endParaRPr lang="nb-NO" dirty="0"/>
          </a:p>
        </p:txBody>
      </p:sp>
      <p:sp>
        <p:nvSpPr>
          <p:cNvPr id="5" name="TextBox 4"/>
          <p:cNvSpPr txBox="1"/>
          <p:nvPr/>
        </p:nvSpPr>
        <p:spPr>
          <a:xfrm>
            <a:off x="6908777" y="4519485"/>
            <a:ext cx="2483758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800" dirty="0" err="1"/>
              <a:t>HighContrats</a:t>
            </a:r>
            <a:r>
              <a:rPr lang="nb-NO" sz="2800" dirty="0"/>
              <a:t> UI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65826" y="4525227"/>
            <a:ext cx="1638590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800" dirty="0"/>
              <a:t>Speech UI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91740" y="4519485"/>
            <a:ext cx="1569725" cy="5232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800" dirty="0"/>
              <a:t>Screen UI</a:t>
            </a:r>
            <a:endParaRPr lang="nb-NO" dirty="0"/>
          </a:p>
        </p:txBody>
      </p:sp>
      <p:cxnSp>
        <p:nvCxnSpPr>
          <p:cNvPr id="9" name="Straight Arrow Connector 8"/>
          <p:cNvCxnSpPr>
            <a:stCxn id="6" idx="0"/>
            <a:endCxn id="4" idx="2"/>
          </p:cNvCxnSpPr>
          <p:nvPr/>
        </p:nvCxnSpPr>
        <p:spPr>
          <a:xfrm flipH="1" flipV="1">
            <a:off x="5485119" y="3007088"/>
            <a:ext cx="2" cy="15181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Connector: Elbow 10"/>
          <p:cNvCxnSpPr>
            <a:stCxn id="7" idx="0"/>
            <a:endCxn id="4" idx="2"/>
          </p:cNvCxnSpPr>
          <p:nvPr/>
        </p:nvCxnSpPr>
        <p:spPr>
          <a:xfrm rot="5400000" flipH="1" flipV="1">
            <a:off x="3624663" y="2659029"/>
            <a:ext cx="1512397" cy="2208516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Connector: Elbow 11"/>
          <p:cNvCxnSpPr>
            <a:stCxn id="5" idx="0"/>
            <a:endCxn id="4" idx="2"/>
          </p:cNvCxnSpPr>
          <p:nvPr/>
        </p:nvCxnSpPr>
        <p:spPr>
          <a:xfrm rot="16200000" flipV="1">
            <a:off x="6061690" y="2430518"/>
            <a:ext cx="1512397" cy="26655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5437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46010" y="1212222"/>
            <a:ext cx="1860638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nb-NO" sz="2400" dirty="0" err="1"/>
              <a:t>Transaction</a:t>
            </a:r>
            <a:endParaRPr lang="nb-NO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7331258" y="2761024"/>
            <a:ext cx="1621214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400" dirty="0"/>
              <a:t>Transfer</a:t>
            </a:r>
          </a:p>
          <a:p>
            <a:pPr algn="ctr"/>
            <a:r>
              <a:rPr lang="nb-NO" sz="2400" dirty="0" err="1"/>
              <a:t>Transaction</a:t>
            </a:r>
            <a:endParaRPr lang="nb-NO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665722" y="2766766"/>
            <a:ext cx="1621214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400" dirty="0" err="1"/>
              <a:t>Withdraw</a:t>
            </a:r>
            <a:endParaRPr lang="nb-NO" sz="2400" dirty="0"/>
          </a:p>
          <a:p>
            <a:pPr algn="ctr"/>
            <a:r>
              <a:rPr lang="nb-NO" sz="2400" dirty="0" err="1"/>
              <a:t>Transaction</a:t>
            </a:r>
            <a:endParaRPr lang="nb-NO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000184" y="2761024"/>
            <a:ext cx="1621214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400" dirty="0" err="1"/>
              <a:t>Deposit</a:t>
            </a:r>
            <a:endParaRPr lang="nb-NO" sz="2400" dirty="0"/>
          </a:p>
          <a:p>
            <a:pPr algn="ctr"/>
            <a:r>
              <a:rPr lang="nb-NO" sz="2400" dirty="0" err="1"/>
              <a:t>Transaction</a:t>
            </a:r>
            <a:endParaRPr lang="nb-NO" sz="1600" dirty="0"/>
          </a:p>
        </p:txBody>
      </p:sp>
      <p:cxnSp>
        <p:nvCxnSpPr>
          <p:cNvPr id="9" name="Straight Arrow Connector 8"/>
          <p:cNvCxnSpPr>
            <a:stCxn id="6" idx="0"/>
            <a:endCxn id="13" idx="2"/>
          </p:cNvCxnSpPr>
          <p:nvPr/>
        </p:nvCxnSpPr>
        <p:spPr>
          <a:xfrm flipV="1">
            <a:off x="5476329" y="1987405"/>
            <a:ext cx="0" cy="7793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Connector: Elbow 10"/>
          <p:cNvCxnSpPr>
            <a:stCxn id="7" idx="0"/>
            <a:endCxn id="13" idx="2"/>
          </p:cNvCxnSpPr>
          <p:nvPr/>
        </p:nvCxnSpPr>
        <p:spPr>
          <a:xfrm rot="5400000" flipH="1" flipV="1">
            <a:off x="3756751" y="1041446"/>
            <a:ext cx="773619" cy="26655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Connector: Elbow 11"/>
          <p:cNvCxnSpPr>
            <a:stCxn id="5" idx="0"/>
            <a:endCxn id="13" idx="2"/>
          </p:cNvCxnSpPr>
          <p:nvPr/>
        </p:nvCxnSpPr>
        <p:spPr>
          <a:xfrm rot="16200000" flipV="1">
            <a:off x="6422288" y="1041447"/>
            <a:ext cx="773619" cy="26655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46010" y="1679628"/>
            <a:ext cx="1860638" cy="3077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b-NO" sz="1400" i="1" dirty="0"/>
              <a:t>+ </a:t>
            </a:r>
            <a:r>
              <a:rPr lang="nb-NO" sz="1400" i="1" dirty="0" err="1"/>
              <a:t>Execute</a:t>
            </a:r>
            <a:r>
              <a:rPr lang="nb-NO" sz="1400" i="1" dirty="0"/>
              <a:t>()</a:t>
            </a:r>
            <a:endParaRPr lang="nb-NO" sz="1050" i="1" dirty="0"/>
          </a:p>
        </p:txBody>
      </p:sp>
      <p:grpSp>
        <p:nvGrpSpPr>
          <p:cNvPr id="2" name="Group 1"/>
          <p:cNvGrpSpPr/>
          <p:nvPr/>
        </p:nvGrpSpPr>
        <p:grpSpPr>
          <a:xfrm>
            <a:off x="2810792" y="3592020"/>
            <a:ext cx="5331074" cy="2249214"/>
            <a:chOff x="2810792" y="3592020"/>
            <a:chExt cx="5331074" cy="2249214"/>
          </a:xfrm>
        </p:grpSpPr>
        <p:sp>
          <p:nvSpPr>
            <p:cNvPr id="22" name="TextBox 21"/>
            <p:cNvSpPr txBox="1"/>
            <p:nvPr/>
          </p:nvSpPr>
          <p:spPr>
            <a:xfrm>
              <a:off x="4143561" y="4425462"/>
              <a:ext cx="2665536" cy="461665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nb-NO" sz="2400" dirty="0"/>
                <a:t>UI</a:t>
              </a:r>
              <a:endParaRPr lang="nb-NO" sz="16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143561" y="4887127"/>
              <a:ext cx="2665536" cy="954107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nb-NO" sz="1400" i="1" dirty="0"/>
                <a:t>+ </a:t>
              </a:r>
              <a:r>
                <a:rPr lang="nb-NO" sz="1400" i="1" dirty="0" err="1"/>
                <a:t>RequestDepositAmount</a:t>
              </a:r>
              <a:r>
                <a:rPr lang="nb-NO" sz="1400" i="1" dirty="0"/>
                <a:t>()</a:t>
              </a:r>
            </a:p>
            <a:p>
              <a:r>
                <a:rPr lang="nb-NO" sz="1400" i="1" dirty="0"/>
                <a:t>+ </a:t>
              </a:r>
              <a:r>
                <a:rPr lang="nb-NO" sz="1400" i="1" dirty="0" err="1"/>
                <a:t>RequestWithdrawAmount</a:t>
              </a:r>
              <a:r>
                <a:rPr lang="nb-NO" sz="1400" i="1" dirty="0"/>
                <a:t>()</a:t>
              </a:r>
            </a:p>
            <a:p>
              <a:r>
                <a:rPr lang="nb-NO" sz="1400" i="1" dirty="0"/>
                <a:t>+ </a:t>
              </a:r>
              <a:r>
                <a:rPr lang="nb-NO" sz="1400" i="1" dirty="0" err="1"/>
                <a:t>RequestTransferAmount</a:t>
              </a:r>
              <a:r>
                <a:rPr lang="nb-NO" sz="1400" i="1" dirty="0"/>
                <a:t>()</a:t>
              </a:r>
            </a:p>
            <a:p>
              <a:r>
                <a:rPr lang="nb-NO" sz="1400" i="1" dirty="0"/>
                <a:t>+ </a:t>
              </a:r>
              <a:r>
                <a:rPr lang="nb-NO" sz="1400" i="1" dirty="0" err="1"/>
                <a:t>InformInsufficientFunds</a:t>
              </a:r>
              <a:r>
                <a:rPr lang="nb-NO" sz="1400" i="1" dirty="0"/>
                <a:t>()</a:t>
              </a:r>
              <a:endParaRPr lang="nb-NO" sz="1050" i="1" dirty="0"/>
            </a:p>
          </p:txBody>
        </p:sp>
        <p:cxnSp>
          <p:nvCxnSpPr>
            <p:cNvPr id="24" name="Connector: Elbow 23"/>
            <p:cNvCxnSpPr>
              <a:stCxn id="7" idx="2"/>
              <a:endCxn id="22" idx="0"/>
            </p:cNvCxnSpPr>
            <p:nvPr/>
          </p:nvCxnSpPr>
          <p:spPr>
            <a:xfrm rot="16200000" flipH="1">
              <a:off x="3726840" y="2675972"/>
              <a:ext cx="833441" cy="2665538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6" idx="2"/>
              <a:endCxn id="22" idx="0"/>
            </p:cNvCxnSpPr>
            <p:nvPr/>
          </p:nvCxnSpPr>
          <p:spPr>
            <a:xfrm>
              <a:off x="5476329" y="3597763"/>
              <a:ext cx="0" cy="82769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0" name="Connector: Elbow 29"/>
            <p:cNvCxnSpPr>
              <a:stCxn id="5" idx="2"/>
              <a:endCxn id="22" idx="0"/>
            </p:cNvCxnSpPr>
            <p:nvPr/>
          </p:nvCxnSpPr>
          <p:spPr>
            <a:xfrm rot="5400000">
              <a:off x="6392377" y="2675973"/>
              <a:ext cx="833441" cy="2665536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6435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Programmer som fungerer</a:t>
            </a:r>
          </a:p>
          <a:p>
            <a:pPr lvl="1"/>
            <a:r>
              <a:rPr lang="nb-NO" dirty="0"/>
              <a:t>Naturligvis…</a:t>
            </a:r>
          </a:p>
          <a:p>
            <a:endParaRPr lang="nb-NO" dirty="0"/>
          </a:p>
          <a:p>
            <a:r>
              <a:rPr lang="nb-NO" dirty="0"/>
              <a:t>Redusere utviklingstid</a:t>
            </a:r>
          </a:p>
          <a:p>
            <a:endParaRPr lang="nb-NO" dirty="0"/>
          </a:p>
          <a:p>
            <a:r>
              <a:rPr lang="nb-NO" dirty="0"/>
              <a:t>Redusere feil:</a:t>
            </a:r>
          </a:p>
          <a:p>
            <a:pPr lvl="1"/>
            <a:r>
              <a:rPr lang="nb-NO" dirty="0"/>
              <a:t>Fører til mer tidsbruk.</a:t>
            </a:r>
          </a:p>
          <a:p>
            <a:pPr marL="357187" lvl="1" indent="0">
              <a:buNone/>
            </a:pPr>
            <a:endParaRPr lang="nb-NO" dirty="0"/>
          </a:p>
          <a:p>
            <a:r>
              <a:rPr lang="nb-NO" dirty="0"/>
              <a:t>Redusere frustrasjon!</a:t>
            </a:r>
          </a:p>
          <a:p>
            <a:pPr lvl="1"/>
            <a:r>
              <a:rPr lang="nb-NO" dirty="0"/>
              <a:t>For alle parter!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Motivasjon og målsetning</a:t>
            </a:r>
          </a:p>
        </p:txBody>
      </p:sp>
    </p:spTree>
    <p:extLst>
      <p:ext uri="{BB962C8B-B14F-4D97-AF65-F5344CB8AC3E}">
        <p14:creationId xmlns:p14="http://schemas.microsoft.com/office/powerpoint/2010/main" val="1091481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389" y="79120"/>
            <a:ext cx="1860638" cy="67710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nb-NO" sz="1400" dirty="0"/>
              <a:t>&lt;</a:t>
            </a:r>
            <a:r>
              <a:rPr lang="nb-NO" sz="1400" dirty="0" err="1"/>
              <a:t>Abstract</a:t>
            </a:r>
            <a:r>
              <a:rPr lang="nb-NO" sz="1400" dirty="0"/>
              <a:t>&gt;</a:t>
            </a:r>
            <a:endParaRPr lang="nb-NO" sz="2400" dirty="0"/>
          </a:p>
          <a:p>
            <a:pPr algn="ctr"/>
            <a:r>
              <a:rPr lang="nb-NO" sz="2400" dirty="0" err="1"/>
              <a:t>Transaction</a:t>
            </a:r>
            <a:endParaRPr lang="nb-NO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7357637" y="1837628"/>
            <a:ext cx="1621214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400" dirty="0"/>
              <a:t>Transfer</a:t>
            </a:r>
          </a:p>
          <a:p>
            <a:pPr algn="ctr"/>
            <a:r>
              <a:rPr lang="nb-NO" sz="2400" dirty="0" err="1"/>
              <a:t>Transaction</a:t>
            </a:r>
            <a:endParaRPr lang="nb-NO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692101" y="1843370"/>
            <a:ext cx="1621214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400" dirty="0" err="1"/>
              <a:t>Withdraw</a:t>
            </a:r>
            <a:endParaRPr lang="nb-NO" sz="2400" dirty="0"/>
          </a:p>
          <a:p>
            <a:pPr algn="ctr"/>
            <a:r>
              <a:rPr lang="nb-NO" sz="2400" dirty="0" err="1"/>
              <a:t>Transaction</a:t>
            </a:r>
            <a:endParaRPr lang="nb-NO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026563" y="1837628"/>
            <a:ext cx="1621214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nb-NO" sz="2400" dirty="0" err="1"/>
              <a:t>Deposit</a:t>
            </a:r>
            <a:endParaRPr lang="nb-NO" sz="2400" dirty="0"/>
          </a:p>
          <a:p>
            <a:pPr algn="ctr"/>
            <a:r>
              <a:rPr lang="nb-NO" sz="2400" dirty="0" err="1"/>
              <a:t>Transaction</a:t>
            </a:r>
            <a:endParaRPr lang="nb-NO" sz="1600" dirty="0"/>
          </a:p>
        </p:txBody>
      </p:sp>
      <p:cxnSp>
        <p:nvCxnSpPr>
          <p:cNvPr id="9" name="Straight Arrow Connector 8"/>
          <p:cNvCxnSpPr>
            <a:stCxn id="6" idx="0"/>
            <a:endCxn id="13" idx="2"/>
          </p:cNvCxnSpPr>
          <p:nvPr/>
        </p:nvCxnSpPr>
        <p:spPr>
          <a:xfrm flipV="1">
            <a:off x="5502708" y="1064009"/>
            <a:ext cx="0" cy="7793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Connector: Elbow 10"/>
          <p:cNvCxnSpPr>
            <a:stCxn id="7" idx="0"/>
            <a:endCxn id="13" idx="2"/>
          </p:cNvCxnSpPr>
          <p:nvPr/>
        </p:nvCxnSpPr>
        <p:spPr>
          <a:xfrm rot="5400000" flipH="1" flipV="1">
            <a:off x="3783130" y="118050"/>
            <a:ext cx="773619" cy="26655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Connector: Elbow 11"/>
          <p:cNvCxnSpPr>
            <a:stCxn id="5" idx="0"/>
            <a:endCxn id="13" idx="2"/>
          </p:cNvCxnSpPr>
          <p:nvPr/>
        </p:nvCxnSpPr>
        <p:spPr>
          <a:xfrm rot="16200000" flipV="1">
            <a:off x="6448667" y="118051"/>
            <a:ext cx="773619" cy="26655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72389" y="756232"/>
            <a:ext cx="1860638" cy="3077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b-NO" sz="1400" i="1" dirty="0"/>
              <a:t>+ </a:t>
            </a:r>
            <a:r>
              <a:rPr lang="nb-NO" sz="1400" i="1" dirty="0" err="1"/>
              <a:t>Execute</a:t>
            </a:r>
            <a:r>
              <a:rPr lang="nb-NO" sz="1400" i="1" dirty="0"/>
              <a:t>()</a:t>
            </a:r>
            <a:endParaRPr lang="nb-NO" sz="1050" i="1" dirty="0"/>
          </a:p>
        </p:txBody>
      </p:sp>
      <p:sp>
        <p:nvSpPr>
          <p:cNvPr id="25" name="TextBox 24"/>
          <p:cNvSpPr txBox="1"/>
          <p:nvPr/>
        </p:nvSpPr>
        <p:spPr>
          <a:xfrm>
            <a:off x="4169938" y="5133209"/>
            <a:ext cx="2665536" cy="67710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nb-NO" sz="1400" dirty="0"/>
              <a:t>&lt;Interface&gt;</a:t>
            </a:r>
            <a:endParaRPr lang="nb-NO" sz="2400" dirty="0"/>
          </a:p>
          <a:p>
            <a:pPr algn="ctr"/>
            <a:r>
              <a:rPr lang="nb-NO" sz="2400" dirty="0"/>
              <a:t>UI</a:t>
            </a:r>
            <a:endParaRPr lang="nb-NO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4169938" y="5810320"/>
            <a:ext cx="2665536" cy="9541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b-NO" sz="1400" i="1" dirty="0"/>
              <a:t>+ </a:t>
            </a:r>
            <a:r>
              <a:rPr lang="nb-NO" sz="1400" i="1" dirty="0" err="1"/>
              <a:t>RequestDepositAmount</a:t>
            </a:r>
            <a:r>
              <a:rPr lang="nb-NO" sz="1400" i="1" dirty="0"/>
              <a:t>()</a:t>
            </a:r>
          </a:p>
          <a:p>
            <a:r>
              <a:rPr lang="nb-NO" sz="1400" i="1" dirty="0"/>
              <a:t>+ </a:t>
            </a:r>
            <a:r>
              <a:rPr lang="nb-NO" sz="1400" i="1" dirty="0" err="1"/>
              <a:t>RequestWithdrawAmount</a:t>
            </a:r>
            <a:r>
              <a:rPr lang="nb-NO" sz="1400" i="1" dirty="0"/>
              <a:t>()</a:t>
            </a:r>
          </a:p>
          <a:p>
            <a:r>
              <a:rPr lang="nb-NO" sz="1400" i="1" dirty="0"/>
              <a:t>+ </a:t>
            </a:r>
            <a:r>
              <a:rPr lang="nb-NO" sz="1400" i="1" dirty="0" err="1"/>
              <a:t>RequestTransferAmount</a:t>
            </a:r>
            <a:r>
              <a:rPr lang="nb-NO" sz="1400" i="1" dirty="0"/>
              <a:t>()</a:t>
            </a:r>
          </a:p>
          <a:p>
            <a:r>
              <a:rPr lang="nb-NO" sz="1400" i="1" dirty="0"/>
              <a:t>+ </a:t>
            </a:r>
            <a:r>
              <a:rPr lang="nb-NO" sz="1400" i="1" dirty="0" err="1"/>
              <a:t>InformInsufficientFunds</a:t>
            </a:r>
            <a:r>
              <a:rPr lang="nb-NO" sz="1400" i="1" dirty="0"/>
              <a:t>()</a:t>
            </a:r>
            <a:endParaRPr lang="nb-NO" sz="1050" i="1" dirty="0"/>
          </a:p>
        </p:txBody>
      </p:sp>
      <p:grpSp>
        <p:nvGrpSpPr>
          <p:cNvPr id="2" name="Group 1"/>
          <p:cNvGrpSpPr/>
          <p:nvPr/>
        </p:nvGrpSpPr>
        <p:grpSpPr>
          <a:xfrm>
            <a:off x="982241" y="2668626"/>
            <a:ext cx="4520464" cy="2464583"/>
            <a:chOff x="982241" y="2668626"/>
            <a:chExt cx="4520464" cy="2464583"/>
          </a:xfrm>
        </p:grpSpPr>
        <p:cxnSp>
          <p:nvCxnSpPr>
            <p:cNvPr id="24" name="Connector: Elbow 23"/>
            <p:cNvCxnSpPr>
              <a:stCxn id="7" idx="2"/>
              <a:endCxn id="28" idx="0"/>
            </p:cNvCxnSpPr>
            <p:nvPr/>
          </p:nvCxnSpPr>
          <p:spPr>
            <a:xfrm rot="5400000">
              <a:off x="2318254" y="2665381"/>
              <a:ext cx="515672" cy="52216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982241" y="3184297"/>
              <a:ext cx="2665536" cy="67710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nb-NO" sz="1400" dirty="0"/>
                <a:t>&lt;Interface&gt;</a:t>
              </a:r>
              <a:endParaRPr lang="nb-NO" sz="2400" dirty="0"/>
            </a:p>
            <a:p>
              <a:pPr algn="ctr"/>
              <a:r>
                <a:rPr lang="nb-NO" sz="2400" dirty="0" err="1"/>
                <a:t>Deposit</a:t>
              </a:r>
              <a:r>
                <a:rPr lang="nb-NO" sz="2400" dirty="0"/>
                <a:t> UI</a:t>
              </a:r>
              <a:endParaRPr lang="nb-NO" sz="16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82243" y="3861408"/>
              <a:ext cx="2665536" cy="307777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nb-NO" sz="1400" i="1" dirty="0"/>
                <a:t>+ </a:t>
              </a:r>
              <a:r>
                <a:rPr lang="nb-NO" sz="1400" i="1" dirty="0" err="1"/>
                <a:t>RequestDepositAmount</a:t>
              </a:r>
              <a:r>
                <a:rPr lang="nb-NO" sz="1400" i="1" dirty="0"/>
                <a:t>()</a:t>
              </a:r>
              <a:endParaRPr lang="nb-NO" sz="1050" i="1" dirty="0"/>
            </a:p>
          </p:txBody>
        </p:sp>
        <p:cxnSp>
          <p:nvCxnSpPr>
            <p:cNvPr id="31" name="Connector: Elbow 30"/>
            <p:cNvCxnSpPr>
              <a:stCxn id="29" idx="2"/>
              <a:endCxn id="25" idx="0"/>
            </p:cNvCxnSpPr>
            <p:nvPr/>
          </p:nvCxnSpPr>
          <p:spPr>
            <a:xfrm rot="16200000" flipH="1">
              <a:off x="3426846" y="3057349"/>
              <a:ext cx="964024" cy="3187695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4169934" y="2674367"/>
            <a:ext cx="2665538" cy="2458842"/>
            <a:chOff x="4169934" y="2674367"/>
            <a:chExt cx="2665538" cy="2458842"/>
          </a:xfrm>
        </p:grpSpPr>
        <p:cxnSp>
          <p:nvCxnSpPr>
            <p:cNvPr id="27" name="Straight Arrow Connector 26"/>
            <p:cNvCxnSpPr>
              <a:stCxn id="6" idx="2"/>
              <a:endCxn id="33" idx="0"/>
            </p:cNvCxnSpPr>
            <p:nvPr/>
          </p:nvCxnSpPr>
          <p:spPr>
            <a:xfrm flipH="1">
              <a:off x="5502704" y="2674367"/>
              <a:ext cx="4" cy="5099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4169936" y="3184296"/>
              <a:ext cx="2665536" cy="67710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nb-NO" sz="1400" dirty="0"/>
                <a:t>&lt;Interface&gt;</a:t>
              </a:r>
              <a:endParaRPr lang="nb-NO" sz="2400" dirty="0"/>
            </a:p>
            <a:p>
              <a:pPr algn="ctr"/>
              <a:r>
                <a:rPr lang="nb-NO" sz="2400" dirty="0" err="1"/>
                <a:t>Withdraw</a:t>
              </a:r>
              <a:r>
                <a:rPr lang="nb-NO" sz="2400" dirty="0"/>
                <a:t> UI</a:t>
              </a:r>
              <a:endParaRPr lang="nb-NO" sz="16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169934" y="3861404"/>
              <a:ext cx="2665536" cy="52322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nb-NO" sz="1400" i="1" dirty="0"/>
                <a:t>+ </a:t>
              </a:r>
              <a:r>
                <a:rPr lang="nb-NO" sz="1400" i="1" dirty="0" err="1"/>
                <a:t>RequestWithdrawAmount</a:t>
              </a:r>
              <a:r>
                <a:rPr lang="nb-NO" sz="1400" i="1" dirty="0"/>
                <a:t>()</a:t>
              </a:r>
            </a:p>
            <a:p>
              <a:r>
                <a:rPr lang="nb-NO" sz="1400" i="1" dirty="0"/>
                <a:t>+ </a:t>
              </a:r>
              <a:r>
                <a:rPr lang="nb-NO" sz="1400" i="1" dirty="0" err="1"/>
                <a:t>InformInsufficientFunds</a:t>
              </a:r>
              <a:r>
                <a:rPr lang="nb-NO" sz="1400" i="1" dirty="0"/>
                <a:t>()</a:t>
              </a:r>
            </a:p>
          </p:txBody>
        </p:sp>
        <p:cxnSp>
          <p:nvCxnSpPr>
            <p:cNvPr id="41" name="Straight Arrow Connector 40"/>
            <p:cNvCxnSpPr>
              <a:stCxn id="34" idx="2"/>
              <a:endCxn id="25" idx="0"/>
            </p:cNvCxnSpPr>
            <p:nvPr/>
          </p:nvCxnSpPr>
          <p:spPr>
            <a:xfrm>
              <a:off x="5502702" y="4384624"/>
              <a:ext cx="4" cy="74858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5502707" y="2668625"/>
            <a:ext cx="4520456" cy="2464584"/>
            <a:chOff x="5502707" y="2668625"/>
            <a:chExt cx="4520456" cy="2464584"/>
          </a:xfrm>
        </p:grpSpPr>
        <p:cxnSp>
          <p:nvCxnSpPr>
            <p:cNvPr id="30" name="Connector: Elbow 29"/>
            <p:cNvCxnSpPr>
              <a:stCxn id="5" idx="2"/>
              <a:endCxn id="35" idx="0"/>
            </p:cNvCxnSpPr>
            <p:nvPr/>
          </p:nvCxnSpPr>
          <p:spPr>
            <a:xfrm rot="16200000" flipH="1">
              <a:off x="8171483" y="2665385"/>
              <a:ext cx="515670" cy="522149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7357625" y="3184295"/>
              <a:ext cx="2665536" cy="67710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nb-NO" sz="1400" dirty="0"/>
                <a:t>&lt;Interface&gt;</a:t>
              </a:r>
              <a:endParaRPr lang="nb-NO" sz="2400" dirty="0"/>
            </a:p>
            <a:p>
              <a:pPr algn="ctr"/>
              <a:r>
                <a:rPr lang="nb-NO" sz="2400" dirty="0"/>
                <a:t>Transfer UI</a:t>
              </a:r>
              <a:endParaRPr lang="nb-NO" sz="16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357627" y="3861406"/>
              <a:ext cx="2665536" cy="52322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nb-NO" sz="1400" i="1" dirty="0"/>
                <a:t>+ </a:t>
              </a:r>
              <a:r>
                <a:rPr lang="nb-NO" sz="1400" i="1" dirty="0" err="1"/>
                <a:t>RequestTransferAmount</a:t>
              </a:r>
              <a:r>
                <a:rPr lang="nb-NO" sz="1400" i="1" dirty="0"/>
                <a:t>()</a:t>
              </a:r>
            </a:p>
            <a:p>
              <a:r>
                <a:rPr lang="nb-NO" sz="1400" i="1" dirty="0"/>
                <a:t>+ </a:t>
              </a:r>
              <a:r>
                <a:rPr lang="nb-NO" sz="1400" i="1" dirty="0" err="1"/>
                <a:t>InformInsufficientFunds</a:t>
              </a:r>
              <a:r>
                <a:rPr lang="nb-NO" sz="1400" i="1" dirty="0"/>
                <a:t>()</a:t>
              </a:r>
            </a:p>
          </p:txBody>
        </p:sp>
        <p:cxnSp>
          <p:nvCxnSpPr>
            <p:cNvPr id="44" name="Connector: Elbow 43"/>
            <p:cNvCxnSpPr>
              <a:stCxn id="36" idx="2"/>
              <a:endCxn id="25" idx="0"/>
            </p:cNvCxnSpPr>
            <p:nvPr/>
          </p:nvCxnSpPr>
          <p:spPr>
            <a:xfrm rot="5400000">
              <a:off x="6722260" y="3165073"/>
              <a:ext cx="748583" cy="3187689"/>
            </a:xfrm>
            <a:prstGeom prst="bentConnector3">
              <a:avLst>
                <a:gd name="adj1" fmla="val 35906"/>
              </a:avLst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1157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….</a:t>
            </a:r>
          </a:p>
          <a:p>
            <a:pPr lvl="1"/>
            <a:r>
              <a:rPr lang="nb-NO" dirty="0"/>
              <a:t>Ja…</a:t>
            </a:r>
          </a:p>
          <a:p>
            <a:pPr lvl="1"/>
            <a:endParaRPr lang="nb-NO" dirty="0"/>
          </a:p>
          <a:p>
            <a:r>
              <a:rPr lang="nb-NO" dirty="0"/>
              <a:t>Vet ikke alltid hvilken retning et program tar.</a:t>
            </a:r>
          </a:p>
          <a:p>
            <a:endParaRPr lang="nb-NO" dirty="0"/>
          </a:p>
          <a:p>
            <a:r>
              <a:rPr lang="nb-NO" dirty="0"/>
              <a:t>For «smarte» løsninger blir et anker.</a:t>
            </a:r>
          </a:p>
          <a:p>
            <a:endParaRPr lang="nb-NO" dirty="0"/>
          </a:p>
          <a:p>
            <a:r>
              <a:rPr lang="nb-NO" dirty="0"/>
              <a:t>Hva er rett da?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Kan vi være for «smarte»?</a:t>
            </a:r>
          </a:p>
        </p:txBody>
      </p:sp>
    </p:spTree>
    <p:extLst>
      <p:ext uri="{BB962C8B-B14F-4D97-AF65-F5344CB8AC3E}">
        <p14:creationId xmlns:p14="http://schemas.microsoft.com/office/powerpoint/2010/main" val="2186995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Summen av alt som «er galt» med koden.</a:t>
            </a:r>
          </a:p>
          <a:p>
            <a:pPr lvl="1"/>
            <a:r>
              <a:rPr lang="nb-NO" dirty="0"/>
              <a:t>Alle «design smells».</a:t>
            </a:r>
          </a:p>
          <a:p>
            <a:pPr lvl="1"/>
            <a:r>
              <a:rPr lang="nb-NO" dirty="0"/>
              <a:t>Dårlige navn.</a:t>
            </a:r>
          </a:p>
          <a:p>
            <a:pPr lvl="1"/>
            <a:r>
              <a:rPr lang="nb-NO" dirty="0"/>
              <a:t>Bugs.</a:t>
            </a:r>
          </a:p>
          <a:p>
            <a:pPr lvl="1"/>
            <a:r>
              <a:rPr lang="nb-NO" dirty="0"/>
              <a:t>Dårlig minnebruk.</a:t>
            </a:r>
          </a:p>
          <a:p>
            <a:pPr lvl="1"/>
            <a:r>
              <a:rPr lang="nb-NO" dirty="0"/>
              <a:t>Dårlig kjøretid.</a:t>
            </a:r>
          </a:p>
          <a:p>
            <a:pPr lvl="1"/>
            <a:r>
              <a:rPr lang="nb-NO" dirty="0"/>
              <a:t>Uforståelig kode.</a:t>
            </a:r>
          </a:p>
          <a:p>
            <a:pPr lvl="1"/>
            <a:r>
              <a:rPr lang="nb-NO" dirty="0"/>
              <a:t>… osv.</a:t>
            </a:r>
          </a:p>
          <a:p>
            <a:pPr lvl="1"/>
            <a:endParaRPr lang="nb-NO" dirty="0"/>
          </a:p>
          <a:p>
            <a:r>
              <a:rPr lang="nb-NO" dirty="0"/>
              <a:t>Ofte uønsket.</a:t>
            </a:r>
          </a:p>
          <a:p>
            <a:r>
              <a:rPr lang="nb-NO" dirty="0"/>
              <a:t>Av og til nødvendig.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Teknisk gjeld</a:t>
            </a:r>
          </a:p>
        </p:txBody>
      </p:sp>
    </p:spTree>
    <p:extLst>
      <p:ext uri="{BB962C8B-B14F-4D97-AF65-F5344CB8AC3E}">
        <p14:creationId xmlns:p14="http://schemas.microsoft.com/office/powerpoint/2010/main" val="235744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Spørsmål?</a:t>
            </a:r>
          </a:p>
        </p:txBody>
      </p:sp>
    </p:spTree>
    <p:extLst>
      <p:ext uri="{BB962C8B-B14F-4D97-AF65-F5344CB8AC3E}">
        <p14:creationId xmlns:p14="http://schemas.microsoft.com/office/powerpoint/2010/main" val="1860426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234800" y="1538654"/>
            <a:ext cx="8382613" cy="4651131"/>
          </a:xfrm>
        </p:spPr>
        <p:txBody>
          <a:bodyPr/>
          <a:lstStyle/>
          <a:p>
            <a:r>
              <a:rPr lang="nb-NO" sz="2000" dirty="0"/>
              <a:t>Viktig å huske:</a:t>
            </a:r>
          </a:p>
          <a:p>
            <a:pPr marL="0" indent="0">
              <a:buNone/>
            </a:pPr>
            <a:r>
              <a:rPr lang="nb-NO" sz="2000" dirty="0"/>
              <a:t>	</a:t>
            </a:r>
            <a:r>
              <a:rPr lang="nb-NO" sz="2800" dirty="0"/>
              <a:t>Programvare er «</a:t>
            </a:r>
            <a:r>
              <a:rPr lang="nb-NO" sz="2800" u="sng" dirty="0"/>
              <a:t>aldri</a:t>
            </a:r>
            <a:r>
              <a:rPr lang="nb-NO" sz="2800" dirty="0"/>
              <a:t>» ferdig!</a:t>
            </a:r>
          </a:p>
          <a:p>
            <a:endParaRPr lang="nb-NO" sz="2000" dirty="0"/>
          </a:p>
          <a:p>
            <a:r>
              <a:rPr lang="nb-NO" sz="2000" dirty="0"/>
              <a:t>Kodebasen kan bli ganske stor:</a:t>
            </a:r>
          </a:p>
          <a:p>
            <a:pPr lvl="1"/>
            <a:r>
              <a:rPr lang="nb-NO" sz="1800" dirty="0"/>
              <a:t>Tusener av klasser.</a:t>
            </a:r>
          </a:p>
          <a:p>
            <a:pPr lvl="1"/>
            <a:r>
              <a:rPr lang="nb-NO" sz="1800" dirty="0"/>
              <a:t>Millioner av linjer med kode.</a:t>
            </a:r>
          </a:p>
          <a:p>
            <a:pPr lvl="1"/>
            <a:endParaRPr lang="nb-NO" sz="1800" dirty="0"/>
          </a:p>
          <a:p>
            <a:r>
              <a:rPr lang="nb-NO" sz="2000" dirty="0"/>
              <a:t>Samarbeidsprosjekt</a:t>
            </a:r>
          </a:p>
          <a:p>
            <a:pPr lvl="1"/>
            <a:r>
              <a:rPr lang="nb-NO" sz="1800" dirty="0"/>
              <a:t>Flere utviklere.</a:t>
            </a:r>
          </a:p>
          <a:p>
            <a:pPr lvl="1"/>
            <a:r>
              <a:rPr lang="nb-NO" sz="1800" dirty="0"/>
              <a:t>Folk kommer og går på prosjektet.</a:t>
            </a:r>
          </a:p>
          <a:p>
            <a:pPr lvl="1"/>
            <a:endParaRPr lang="nb-NO" sz="1800" dirty="0"/>
          </a:p>
          <a:p>
            <a:r>
              <a:rPr lang="nb-NO" sz="2000" dirty="0"/>
              <a:t>Det er «alltid» travelt!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Motivasjon og målsetning</a:t>
            </a:r>
          </a:p>
        </p:txBody>
      </p:sp>
    </p:spTree>
    <p:extLst>
      <p:ext uri="{BB962C8B-B14F-4D97-AF65-F5344CB8AC3E}">
        <p14:creationId xmlns:p14="http://schemas.microsoft.com/office/powerpoint/2010/main" val="221681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Rigidity</a:t>
            </a:r>
            <a:r>
              <a:rPr lang="nb-NO" dirty="0"/>
              <a:t>:</a:t>
            </a:r>
          </a:p>
          <a:p>
            <a:pPr lvl="1"/>
            <a:r>
              <a:rPr lang="nb-NO" dirty="0"/>
              <a:t>Vanskelig/omfattende å endre</a:t>
            </a:r>
          </a:p>
          <a:p>
            <a:r>
              <a:rPr lang="nb-NO" dirty="0" err="1"/>
              <a:t>Fragility</a:t>
            </a:r>
            <a:r>
              <a:rPr lang="nb-NO" dirty="0"/>
              <a:t>:</a:t>
            </a:r>
          </a:p>
          <a:p>
            <a:pPr lvl="1"/>
            <a:r>
              <a:rPr lang="nb-NO" dirty="0"/>
              <a:t>Endringer har uventete konsekvenser.</a:t>
            </a:r>
          </a:p>
          <a:p>
            <a:r>
              <a:rPr lang="nb-NO" dirty="0" err="1"/>
              <a:t>Immobility</a:t>
            </a:r>
            <a:r>
              <a:rPr lang="nb-NO" dirty="0"/>
              <a:t>:</a:t>
            </a:r>
          </a:p>
          <a:p>
            <a:pPr lvl="1"/>
            <a:r>
              <a:rPr lang="nb-NO" dirty="0"/>
              <a:t>Vanskelig å dele koden i mindre komponenter.</a:t>
            </a:r>
          </a:p>
          <a:p>
            <a:r>
              <a:rPr lang="nb-NO" dirty="0" err="1"/>
              <a:t>Viscosity</a:t>
            </a:r>
            <a:r>
              <a:rPr lang="nb-NO" dirty="0"/>
              <a:t>:</a:t>
            </a:r>
          </a:p>
          <a:p>
            <a:pPr lvl="1"/>
            <a:r>
              <a:rPr lang="nb-NO" dirty="0"/>
              <a:t>Krevende å følge design-prinsippene.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Design smell</a:t>
            </a:r>
          </a:p>
        </p:txBody>
      </p:sp>
    </p:spTree>
    <p:extLst>
      <p:ext uri="{BB962C8B-B14F-4D97-AF65-F5344CB8AC3E}">
        <p14:creationId xmlns:p14="http://schemas.microsoft.com/office/powerpoint/2010/main" val="125350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Needless</a:t>
            </a:r>
            <a:r>
              <a:rPr lang="nb-NO" dirty="0"/>
              <a:t> </a:t>
            </a:r>
            <a:r>
              <a:rPr lang="nb-NO" dirty="0" err="1"/>
              <a:t>complexity</a:t>
            </a:r>
            <a:r>
              <a:rPr lang="nb-NO" dirty="0"/>
              <a:t>:</a:t>
            </a:r>
          </a:p>
          <a:p>
            <a:pPr lvl="1"/>
            <a:r>
              <a:rPr lang="nb-NO" dirty="0"/>
              <a:t>Design valg som ikke gir noen fordel.</a:t>
            </a:r>
          </a:p>
          <a:p>
            <a:r>
              <a:rPr lang="nb-NO" dirty="0" err="1"/>
              <a:t>Needless</a:t>
            </a:r>
            <a:r>
              <a:rPr lang="nb-NO" dirty="0"/>
              <a:t> </a:t>
            </a:r>
            <a:r>
              <a:rPr lang="nb-NO" dirty="0" err="1"/>
              <a:t>repetition</a:t>
            </a:r>
            <a:r>
              <a:rPr lang="nb-NO" dirty="0"/>
              <a:t>:</a:t>
            </a:r>
          </a:p>
          <a:p>
            <a:pPr lvl="1"/>
            <a:r>
              <a:rPr lang="nb-NO" dirty="0" err="1"/>
              <a:t>Copy-paste</a:t>
            </a:r>
            <a:r>
              <a:rPr lang="nb-NO" dirty="0"/>
              <a:t> kode.</a:t>
            </a:r>
          </a:p>
          <a:p>
            <a:r>
              <a:rPr lang="nb-NO" dirty="0" err="1"/>
              <a:t>Opacity</a:t>
            </a:r>
            <a:r>
              <a:rPr lang="nb-NO" dirty="0"/>
              <a:t>:</a:t>
            </a:r>
          </a:p>
          <a:p>
            <a:pPr lvl="1"/>
            <a:r>
              <a:rPr lang="nb-NO" dirty="0"/>
              <a:t>Hensikt er vanskelig å forstå.</a:t>
            </a:r>
          </a:p>
          <a:p>
            <a:pPr lvl="1"/>
            <a:endParaRPr lang="nb-NO" dirty="0"/>
          </a:p>
          <a:p>
            <a:pPr lvl="1"/>
            <a:endParaRPr lang="nb-NO" dirty="0"/>
          </a:p>
          <a:p>
            <a:pPr marL="0" indent="0">
              <a:buNone/>
            </a:pPr>
            <a:r>
              <a:rPr lang="nb-NO" dirty="0"/>
              <a:t>Les gjerne om mer om «design-» og «</a:t>
            </a:r>
            <a:r>
              <a:rPr lang="nb-NO" dirty="0" err="1"/>
              <a:t>code</a:t>
            </a:r>
            <a:r>
              <a:rPr lang="nb-NO" dirty="0"/>
              <a:t> smell».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Design smell</a:t>
            </a:r>
          </a:p>
        </p:txBody>
      </p:sp>
    </p:spTree>
    <p:extLst>
      <p:ext uri="{BB962C8B-B14F-4D97-AF65-F5344CB8AC3E}">
        <p14:creationId xmlns:p14="http://schemas.microsoft.com/office/powerpoint/2010/main" val="3592496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>
                <a:solidFill>
                  <a:schemeClr val="tx1">
                    <a:lumMod val="25000"/>
                    <a:lumOff val="75000"/>
                  </a:schemeClr>
                </a:solidFill>
              </a:rPr>
              <a:t>S</a:t>
            </a:r>
            <a:r>
              <a:rPr lang="nb-NO" dirty="0"/>
              <a:t>OLID-prinsippene</a:t>
            </a:r>
          </a:p>
        </p:txBody>
      </p:sp>
    </p:spTree>
    <p:extLst>
      <p:ext uri="{BB962C8B-B14F-4D97-AF65-F5344CB8AC3E}">
        <p14:creationId xmlns:p14="http://schemas.microsoft.com/office/powerpoint/2010/main" val="81535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>
                <a:solidFill>
                  <a:schemeClr val="tx1">
                    <a:lumMod val="25000"/>
                    <a:lumOff val="75000"/>
                  </a:schemeClr>
                </a:solidFill>
              </a:rPr>
              <a:t>Single </a:t>
            </a:r>
            <a:r>
              <a:rPr lang="nb-NO" dirty="0" err="1">
                <a:solidFill>
                  <a:schemeClr val="tx1">
                    <a:lumMod val="25000"/>
                    <a:lumOff val="75000"/>
                  </a:schemeClr>
                </a:solidFill>
              </a:rPr>
              <a:t>responsibility</a:t>
            </a:r>
            <a:endParaRPr lang="nb-NO" dirty="0">
              <a:solidFill>
                <a:schemeClr val="tx1">
                  <a:lumMod val="25000"/>
                  <a:lumOff val="75000"/>
                </a:schemeClr>
              </a:solidFill>
            </a:endParaRPr>
          </a:p>
          <a:p>
            <a:endParaRPr lang="nb-NO" dirty="0"/>
          </a:p>
          <a:p>
            <a:r>
              <a:rPr lang="nb-NO" dirty="0"/>
              <a:t>Open-</a:t>
            </a:r>
            <a:r>
              <a:rPr lang="nb-NO" dirty="0" err="1"/>
              <a:t>Closed</a:t>
            </a:r>
            <a:endParaRPr lang="nb-NO" dirty="0"/>
          </a:p>
          <a:p>
            <a:endParaRPr lang="nb-NO" dirty="0"/>
          </a:p>
          <a:p>
            <a:r>
              <a:rPr lang="nb-NO" dirty="0" err="1"/>
              <a:t>Liskov</a:t>
            </a:r>
            <a:r>
              <a:rPr lang="nb-NO" dirty="0"/>
              <a:t> </a:t>
            </a:r>
            <a:r>
              <a:rPr lang="nb-NO" dirty="0" err="1"/>
              <a:t>Substitution</a:t>
            </a:r>
            <a:endParaRPr lang="nb-NO" dirty="0"/>
          </a:p>
          <a:p>
            <a:endParaRPr lang="nb-NO" dirty="0"/>
          </a:p>
          <a:p>
            <a:r>
              <a:rPr lang="nb-NO" dirty="0"/>
              <a:t>Interface-</a:t>
            </a:r>
            <a:r>
              <a:rPr lang="nb-NO" dirty="0" err="1"/>
              <a:t>Segregation</a:t>
            </a:r>
            <a:endParaRPr lang="nb-NO" dirty="0"/>
          </a:p>
          <a:p>
            <a:endParaRPr lang="nb-NO" dirty="0"/>
          </a:p>
          <a:p>
            <a:r>
              <a:rPr lang="nb-NO" dirty="0" err="1"/>
              <a:t>Dependency-Inversion</a:t>
            </a:r>
            <a:endParaRPr lang="nb-NO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solidFill>
                  <a:schemeClr val="tx1">
                    <a:lumMod val="25000"/>
                    <a:lumOff val="75000"/>
                  </a:schemeClr>
                </a:solidFill>
              </a:rPr>
              <a:t>S</a:t>
            </a:r>
            <a:r>
              <a:rPr lang="nb-NO" dirty="0"/>
              <a:t>OLID - prinsippene</a:t>
            </a:r>
          </a:p>
        </p:txBody>
      </p:sp>
    </p:spTree>
    <p:extLst>
      <p:ext uri="{BB962C8B-B14F-4D97-AF65-F5344CB8AC3E}">
        <p14:creationId xmlns:p14="http://schemas.microsoft.com/office/powerpoint/2010/main" val="4008026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732084" y="2971799"/>
            <a:ext cx="8502161" cy="1151793"/>
          </a:xfrm>
        </p:spPr>
        <p:txBody>
          <a:bodyPr/>
          <a:lstStyle/>
          <a:p>
            <a:pPr marL="0" indent="0">
              <a:buNone/>
            </a:pPr>
            <a:r>
              <a:rPr lang="nb-NO" i="1" dirty="0"/>
              <a:t>«Software </a:t>
            </a:r>
            <a:r>
              <a:rPr lang="nb-NO" i="1" dirty="0" err="1"/>
              <a:t>entities</a:t>
            </a:r>
            <a:r>
              <a:rPr lang="nb-NO" i="1" dirty="0"/>
              <a:t> </a:t>
            </a:r>
            <a:r>
              <a:rPr lang="nb-NO" i="1" dirty="0" err="1"/>
              <a:t>should</a:t>
            </a:r>
            <a:r>
              <a:rPr lang="nb-NO" i="1" dirty="0"/>
              <a:t> be </a:t>
            </a:r>
            <a:r>
              <a:rPr lang="nb-NO" i="1" dirty="0" err="1"/>
              <a:t>open</a:t>
            </a:r>
            <a:r>
              <a:rPr lang="nb-NO" i="1" dirty="0"/>
              <a:t> for </a:t>
            </a:r>
            <a:r>
              <a:rPr lang="nb-NO" i="1" dirty="0" err="1"/>
              <a:t>extension</a:t>
            </a:r>
            <a:r>
              <a:rPr lang="nb-NO" i="1" dirty="0"/>
              <a:t>, </a:t>
            </a:r>
            <a:r>
              <a:rPr lang="nb-NO" i="1" dirty="0" err="1"/>
              <a:t>but</a:t>
            </a:r>
            <a:r>
              <a:rPr lang="nb-NO" i="1" dirty="0"/>
              <a:t> </a:t>
            </a:r>
            <a:r>
              <a:rPr lang="nb-NO" i="1" dirty="0" err="1"/>
              <a:t>closed</a:t>
            </a:r>
            <a:r>
              <a:rPr lang="nb-NO" i="1" dirty="0"/>
              <a:t> for </a:t>
            </a:r>
            <a:r>
              <a:rPr lang="nb-NO" i="1" dirty="0" err="1"/>
              <a:t>modification</a:t>
            </a:r>
            <a:r>
              <a:rPr lang="nb-NO" i="1" dirty="0"/>
              <a:t>.»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The </a:t>
            </a:r>
            <a:r>
              <a:rPr lang="nb-NO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Open-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Closed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16258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234800" y="1825625"/>
            <a:ext cx="8382613" cy="1049460"/>
          </a:xfrm>
        </p:spPr>
        <p:txBody>
          <a:bodyPr/>
          <a:lstStyle/>
          <a:p>
            <a:r>
              <a:rPr lang="nb-NO" dirty="0"/>
              <a:t>Oppførselen til koden kan utvides.</a:t>
            </a:r>
          </a:p>
          <a:p>
            <a:r>
              <a:rPr lang="nb-NO" dirty="0"/>
              <a:t>Utvidet oppførsel krever ikke til endringer i koden.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The </a:t>
            </a:r>
            <a:r>
              <a:rPr lang="nb-NO" dirty="0">
                <a:solidFill>
                  <a:schemeClr val="accent6">
                    <a:lumMod val="90000"/>
                    <a:lumOff val="10000"/>
                  </a:schemeClr>
                </a:solidFill>
              </a:rPr>
              <a:t>Open-</a:t>
            </a:r>
            <a:r>
              <a:rPr lang="nb-NO" dirty="0" err="1">
                <a:solidFill>
                  <a:schemeClr val="accent6">
                    <a:lumMod val="90000"/>
                    <a:lumOff val="10000"/>
                  </a:schemeClr>
                </a:solidFill>
              </a:rPr>
              <a:t>Closed</a:t>
            </a:r>
            <a:r>
              <a:rPr lang="nb-NO" dirty="0"/>
              <a:t> </a:t>
            </a:r>
            <a:r>
              <a:rPr lang="nb-NO" dirty="0" err="1"/>
              <a:t>principle</a:t>
            </a:r>
            <a:endParaRPr lang="nb-NO" dirty="0"/>
          </a:p>
        </p:txBody>
      </p:sp>
      <p:sp>
        <p:nvSpPr>
          <p:cNvPr id="4" name="TextBox 3"/>
          <p:cNvSpPr txBox="1"/>
          <p:nvPr/>
        </p:nvSpPr>
        <p:spPr>
          <a:xfrm>
            <a:off x="1612869" y="3991708"/>
            <a:ext cx="725968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nb-NO" dirty="0"/>
              <a:t>Client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59961" y="3991708"/>
            <a:ext cx="785664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nb-NO" dirty="0"/>
              <a:t>Server</a:t>
            </a: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>
            <a:off x="2338837" y="4176374"/>
            <a:ext cx="92112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59961" y="4856285"/>
            <a:ext cx="902683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nb-NO" dirty="0"/>
              <a:t>Server2</a:t>
            </a:r>
          </a:p>
        </p:txBody>
      </p:sp>
      <p:cxnSp>
        <p:nvCxnSpPr>
          <p:cNvPr id="10" name="Straight Arrow Connector 9"/>
          <p:cNvCxnSpPr>
            <a:stCxn id="4" idx="3"/>
            <a:endCxn id="8" idx="1"/>
          </p:cNvCxnSpPr>
          <p:nvPr/>
        </p:nvCxnSpPr>
        <p:spPr>
          <a:xfrm>
            <a:off x="2338837" y="4176374"/>
            <a:ext cx="921124" cy="864577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6574661" y="3991708"/>
            <a:ext cx="3253160" cy="1521180"/>
            <a:chOff x="6574661" y="3991708"/>
            <a:chExt cx="3253160" cy="1521180"/>
          </a:xfrm>
        </p:grpSpPr>
        <p:sp>
          <p:nvSpPr>
            <p:cNvPr id="11" name="TextBox 10"/>
            <p:cNvSpPr txBox="1"/>
            <p:nvPr/>
          </p:nvSpPr>
          <p:spPr>
            <a:xfrm>
              <a:off x="6574661" y="3991708"/>
              <a:ext cx="725968" cy="36933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nb-NO" dirty="0"/>
                <a:t>Client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76490" y="5143556"/>
              <a:ext cx="785664" cy="36933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nb-NO" dirty="0"/>
                <a:t>Server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925138" y="5143556"/>
              <a:ext cx="902683" cy="36933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nb-NO" dirty="0"/>
                <a:t>Server2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993153" y="3991708"/>
              <a:ext cx="1563248" cy="36933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nb-NO" dirty="0" err="1"/>
                <a:t>ClientInterface</a:t>
              </a:r>
              <a:endParaRPr lang="nb-NO" dirty="0"/>
            </a:p>
          </p:txBody>
        </p:sp>
        <p:cxnSp>
          <p:nvCxnSpPr>
            <p:cNvPr id="22" name="Straight Arrow Connector 21"/>
            <p:cNvCxnSpPr>
              <a:stCxn id="11" idx="3"/>
              <a:endCxn id="21" idx="1"/>
            </p:cNvCxnSpPr>
            <p:nvPr/>
          </p:nvCxnSpPr>
          <p:spPr>
            <a:xfrm>
              <a:off x="7300629" y="4176374"/>
              <a:ext cx="6925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12" idx="0"/>
              <a:endCxn id="21" idx="2"/>
            </p:cNvCxnSpPr>
            <p:nvPr/>
          </p:nvCxnSpPr>
          <p:spPr>
            <a:xfrm flipV="1">
              <a:off x="8169322" y="4361040"/>
              <a:ext cx="605455" cy="78251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4" idx="0"/>
              <a:endCxn id="21" idx="2"/>
            </p:cNvCxnSpPr>
            <p:nvPr/>
          </p:nvCxnSpPr>
          <p:spPr>
            <a:xfrm flipH="1" flipV="1">
              <a:off x="8774777" y="4361040"/>
              <a:ext cx="601703" cy="78251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2653365" y="4425518"/>
            <a:ext cx="2920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nb-NO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2222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 animBg="1"/>
      <p:bldP spid="5" grpId="0" animBg="1"/>
      <p:bldP spid="8" grpId="0" animBg="1"/>
      <p:bldP spid="6" grpId="0" animBg="1"/>
    </p:bldLst>
  </p:timing>
</p:sld>
</file>

<file path=ppt/theme/theme1.xml><?xml version="1.0" encoding="utf-8"?>
<a:theme xmlns:a="http://schemas.openxmlformats.org/drawingml/2006/main" name="Forside">
  <a:themeElements>
    <a:clrScheme name="Bouvet">
      <a:dk1>
        <a:srgbClr val="222222"/>
      </a:dk1>
      <a:lt1>
        <a:sysClr val="window" lastClr="FFFFFF"/>
      </a:lt1>
      <a:dk2>
        <a:srgbClr val="CD5000"/>
      </a:dk2>
      <a:lt2>
        <a:srgbClr val="A4D5EB"/>
      </a:lt2>
      <a:accent1>
        <a:srgbClr val="FF6400"/>
      </a:accent1>
      <a:accent2>
        <a:srgbClr val="FBBD2D"/>
      </a:accent2>
      <a:accent3>
        <a:srgbClr val="D4E262"/>
      </a:accent3>
      <a:accent4>
        <a:srgbClr val="5AA4A2"/>
      </a:accent4>
      <a:accent5>
        <a:srgbClr val="377599"/>
      </a:accent5>
      <a:accent6>
        <a:srgbClr val="0D3C55"/>
      </a:accent6>
      <a:hlink>
        <a:srgbClr val="CD5000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uvets presentasjonsmal" id="{2126DA86-5818-4E34-82D6-4E1519C3B6B9}" vid="{A5BE40A5-C4FF-4F1E-A833-BAE6B2AEF8A6}"/>
    </a:ext>
  </a:extLst>
</a:theme>
</file>

<file path=ppt/theme/theme2.xml><?xml version="1.0" encoding="utf-8"?>
<a:theme xmlns:a="http://schemas.openxmlformats.org/drawingml/2006/main" name="Innhold">
  <a:themeElements>
    <a:clrScheme name="Bouvet">
      <a:dk1>
        <a:srgbClr val="222222"/>
      </a:dk1>
      <a:lt1>
        <a:sysClr val="window" lastClr="FFFFFF"/>
      </a:lt1>
      <a:dk2>
        <a:srgbClr val="CD5000"/>
      </a:dk2>
      <a:lt2>
        <a:srgbClr val="A4D5EB"/>
      </a:lt2>
      <a:accent1>
        <a:srgbClr val="FF6400"/>
      </a:accent1>
      <a:accent2>
        <a:srgbClr val="FBBD2D"/>
      </a:accent2>
      <a:accent3>
        <a:srgbClr val="D4E262"/>
      </a:accent3>
      <a:accent4>
        <a:srgbClr val="5AA4A2"/>
      </a:accent4>
      <a:accent5>
        <a:srgbClr val="377599"/>
      </a:accent5>
      <a:accent6>
        <a:srgbClr val="0D3C55"/>
      </a:accent6>
      <a:hlink>
        <a:srgbClr val="CD5000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ouvets presentasjonsmal" id="{2126DA86-5818-4E34-82D6-4E1519C3B6B9}" vid="{7B9921D1-29C1-4E48-A2BA-704E9F5C85DC}"/>
    </a:ext>
  </a:extLst>
</a:theme>
</file>

<file path=ppt/theme/theme3.xml><?xml version="1.0" encoding="utf-8"?>
<a:theme xmlns:a="http://schemas.openxmlformats.org/drawingml/2006/main" name="Prosess">
  <a:themeElements>
    <a:clrScheme name="Bouvet">
      <a:dk1>
        <a:srgbClr val="222222"/>
      </a:dk1>
      <a:lt1>
        <a:sysClr val="window" lastClr="FFFFFF"/>
      </a:lt1>
      <a:dk2>
        <a:srgbClr val="CD5000"/>
      </a:dk2>
      <a:lt2>
        <a:srgbClr val="A4D5EB"/>
      </a:lt2>
      <a:accent1>
        <a:srgbClr val="FF6400"/>
      </a:accent1>
      <a:accent2>
        <a:srgbClr val="FBBD2D"/>
      </a:accent2>
      <a:accent3>
        <a:srgbClr val="D4E262"/>
      </a:accent3>
      <a:accent4>
        <a:srgbClr val="5AA4A2"/>
      </a:accent4>
      <a:accent5>
        <a:srgbClr val="377599"/>
      </a:accent5>
      <a:accent6>
        <a:srgbClr val="0D3C55"/>
      </a:accent6>
      <a:hlink>
        <a:srgbClr val="CD5000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uvets presentasjonsmal" id="{2126DA86-5818-4E34-82D6-4E1519C3B6B9}" vid="{C1B7DD24-A100-45D3-878C-91AE2C9FB7B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Bouvets presentasjonsmal</Template>
  <TotalTime>2129</TotalTime>
  <Words>603</Words>
  <Application>Microsoft Office PowerPoint</Application>
  <PresentationFormat>Widescreen</PresentationFormat>
  <Paragraphs>204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Georgia</vt:lpstr>
      <vt:lpstr>Wingdings</vt:lpstr>
      <vt:lpstr>Forside</vt:lpstr>
      <vt:lpstr>Innhold</vt:lpstr>
      <vt:lpstr>Prosess</vt:lpstr>
      <vt:lpstr>SOLID prinsippene</vt:lpstr>
      <vt:lpstr>Motivasjon og målsetning</vt:lpstr>
      <vt:lpstr>Motivasjon og målsetning</vt:lpstr>
      <vt:lpstr>Design smell</vt:lpstr>
      <vt:lpstr>Design smell</vt:lpstr>
      <vt:lpstr>SOLID-prinsippene</vt:lpstr>
      <vt:lpstr>SOLID - prinsippene</vt:lpstr>
      <vt:lpstr>The Open-Closed principle</vt:lpstr>
      <vt:lpstr>The Open-Closed principle</vt:lpstr>
      <vt:lpstr>Liskov Substitution principle</vt:lpstr>
      <vt:lpstr>Liskov Substitution principle</vt:lpstr>
      <vt:lpstr>Liskov Substitution principle</vt:lpstr>
      <vt:lpstr>Liskov Substitution principle</vt:lpstr>
      <vt:lpstr>The Dependency-Inversion principle</vt:lpstr>
      <vt:lpstr>The Dependency-Inversion principle</vt:lpstr>
      <vt:lpstr>The Dependency-Inversion principle</vt:lpstr>
      <vt:lpstr>The Interface Segregation principle</vt:lpstr>
      <vt:lpstr>The Interface Segregation principle</vt:lpstr>
      <vt:lpstr>PowerPoint Presentation</vt:lpstr>
      <vt:lpstr>PowerPoint Presentation</vt:lpstr>
      <vt:lpstr>Kan vi være for «smarte»?</vt:lpstr>
      <vt:lpstr>Teknisk gjeld</vt:lpstr>
      <vt:lpstr>Spørsmål?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SOLID prinsippene</dc:title>
  <dc:creator>Morten Mjelde</dc:creator>
  <cp:lastModifiedBy>Morten Mjelde</cp:lastModifiedBy>
  <cp:revision>57</cp:revision>
  <dcterms:created xsi:type="dcterms:W3CDTF">2019-02-07T09:51:29Z</dcterms:created>
  <dcterms:modified xsi:type="dcterms:W3CDTF">2019-02-22T11:24:36Z</dcterms:modified>
</cp:coreProperties>
</file>